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2"/>
  </p:notesMasterIdLst>
  <p:sldIdLst>
    <p:sldId id="256" r:id="rId2"/>
    <p:sldId id="257" r:id="rId3"/>
    <p:sldId id="262" r:id="rId4"/>
    <p:sldId id="258" r:id="rId5"/>
    <p:sldId id="260" r:id="rId6"/>
    <p:sldId id="276" r:id="rId7"/>
    <p:sldId id="261"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8" d="100"/>
          <a:sy n="88" d="100"/>
        </p:scale>
        <p:origin x="494"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AD5902E-80DD-4A48-A8BD-1AB6B65A3609}" type="doc">
      <dgm:prSet loTypeId="urn:microsoft.com/office/officeart/2005/8/layout/hProcess9" loCatId="process" qsTypeId="urn:microsoft.com/office/officeart/2005/8/quickstyle/simple1" qsCatId="simple" csTypeId="urn:microsoft.com/office/officeart/2005/8/colors/colorful1" csCatId="colorful" phldr="1"/>
      <dgm:spPr/>
    </dgm:pt>
    <dgm:pt modelId="{8C9BC90A-D336-410E-904F-9A47082D6869}">
      <dgm:prSet phldrT="[Text]"/>
      <dgm:spPr/>
      <dgm:t>
        <a:bodyPr/>
        <a:lstStyle/>
        <a:p>
          <a:r>
            <a:rPr lang="en-US" dirty="0" smtClean="0"/>
            <a:t>Paradigm (Worldview)</a:t>
          </a:r>
          <a:endParaRPr lang="en-US" dirty="0"/>
        </a:p>
      </dgm:t>
    </dgm:pt>
    <dgm:pt modelId="{98F81958-18AE-427D-B04A-72553E65122F}" type="parTrans" cxnId="{5375BFDB-22A9-4840-B4B9-FC1EB4BAA2E2}">
      <dgm:prSet/>
      <dgm:spPr/>
      <dgm:t>
        <a:bodyPr/>
        <a:lstStyle/>
        <a:p>
          <a:endParaRPr lang="en-US"/>
        </a:p>
      </dgm:t>
    </dgm:pt>
    <dgm:pt modelId="{3D98E20E-5533-4459-B633-092BA9A78910}" type="sibTrans" cxnId="{5375BFDB-22A9-4840-B4B9-FC1EB4BAA2E2}">
      <dgm:prSet/>
      <dgm:spPr/>
      <dgm:t>
        <a:bodyPr/>
        <a:lstStyle/>
        <a:p>
          <a:endParaRPr lang="en-US"/>
        </a:p>
      </dgm:t>
    </dgm:pt>
    <dgm:pt modelId="{20FFED02-0999-4B1B-A94D-BD8918ACC4D9}">
      <dgm:prSet phldrT="[Text]"/>
      <dgm:spPr/>
      <dgm:t>
        <a:bodyPr/>
        <a:lstStyle/>
        <a:p>
          <a:r>
            <a:rPr lang="en-US" dirty="0" smtClean="0"/>
            <a:t>Principles</a:t>
          </a:r>
          <a:endParaRPr lang="en-US" dirty="0"/>
        </a:p>
      </dgm:t>
    </dgm:pt>
    <dgm:pt modelId="{E3825951-384C-4BF3-AF31-CC9CD08F7281}" type="parTrans" cxnId="{79F2EF74-37B7-4405-A47E-FED5317D847A}">
      <dgm:prSet/>
      <dgm:spPr/>
      <dgm:t>
        <a:bodyPr/>
        <a:lstStyle/>
        <a:p>
          <a:endParaRPr lang="en-US"/>
        </a:p>
      </dgm:t>
    </dgm:pt>
    <dgm:pt modelId="{559A754C-51DE-4CAD-A9CA-C138ECC558B0}" type="sibTrans" cxnId="{79F2EF74-37B7-4405-A47E-FED5317D847A}">
      <dgm:prSet/>
      <dgm:spPr/>
      <dgm:t>
        <a:bodyPr/>
        <a:lstStyle/>
        <a:p>
          <a:endParaRPr lang="en-US"/>
        </a:p>
      </dgm:t>
    </dgm:pt>
    <dgm:pt modelId="{EFFCCF82-2CA2-4D8D-A9D1-D371769E7128}">
      <dgm:prSet phldrT="[Text]"/>
      <dgm:spPr/>
      <dgm:t>
        <a:bodyPr/>
        <a:lstStyle/>
        <a:p>
          <a:r>
            <a:rPr lang="en-US" dirty="0" smtClean="0"/>
            <a:t>Policies</a:t>
          </a:r>
          <a:endParaRPr lang="en-US" dirty="0"/>
        </a:p>
      </dgm:t>
    </dgm:pt>
    <dgm:pt modelId="{563F4A31-3574-45ED-A1C1-11A8E21F575B}" type="parTrans" cxnId="{0742AC9E-ABFD-47E0-B4B5-D136E8E8D1D7}">
      <dgm:prSet/>
      <dgm:spPr/>
      <dgm:t>
        <a:bodyPr/>
        <a:lstStyle/>
        <a:p>
          <a:endParaRPr lang="en-US"/>
        </a:p>
      </dgm:t>
    </dgm:pt>
    <dgm:pt modelId="{F36AB9C0-A962-4933-B3A2-D904A3859B75}" type="sibTrans" cxnId="{0742AC9E-ABFD-47E0-B4B5-D136E8E8D1D7}">
      <dgm:prSet/>
      <dgm:spPr/>
      <dgm:t>
        <a:bodyPr/>
        <a:lstStyle/>
        <a:p>
          <a:endParaRPr lang="en-US"/>
        </a:p>
      </dgm:t>
    </dgm:pt>
    <dgm:pt modelId="{1C9FCC07-D3A8-4FAE-B96E-00A5895527DD}">
      <dgm:prSet phldrT="[Text]"/>
      <dgm:spPr/>
      <dgm:t>
        <a:bodyPr/>
        <a:lstStyle/>
        <a:p>
          <a:r>
            <a:rPr lang="en-US" dirty="0" smtClean="0"/>
            <a:t>Programs &amp; Practices</a:t>
          </a:r>
          <a:endParaRPr lang="en-US" dirty="0"/>
        </a:p>
      </dgm:t>
    </dgm:pt>
    <dgm:pt modelId="{263833E1-7064-4F71-B89A-2B0277068310}" type="parTrans" cxnId="{C5034D3D-3B7D-4EBF-9998-13BBA5857071}">
      <dgm:prSet/>
      <dgm:spPr/>
      <dgm:t>
        <a:bodyPr/>
        <a:lstStyle/>
        <a:p>
          <a:endParaRPr lang="en-US"/>
        </a:p>
      </dgm:t>
    </dgm:pt>
    <dgm:pt modelId="{A5CF279C-FBF9-463A-96AA-C98C3AF4AC50}" type="sibTrans" cxnId="{C5034D3D-3B7D-4EBF-9998-13BBA5857071}">
      <dgm:prSet/>
      <dgm:spPr/>
      <dgm:t>
        <a:bodyPr/>
        <a:lstStyle/>
        <a:p>
          <a:endParaRPr lang="en-US"/>
        </a:p>
      </dgm:t>
    </dgm:pt>
    <dgm:pt modelId="{12B87213-E6B2-44FC-8A22-48B805455E37}" type="pres">
      <dgm:prSet presAssocID="{7AD5902E-80DD-4A48-A8BD-1AB6B65A3609}" presName="CompostProcess" presStyleCnt="0">
        <dgm:presLayoutVars>
          <dgm:dir/>
          <dgm:resizeHandles val="exact"/>
        </dgm:presLayoutVars>
      </dgm:prSet>
      <dgm:spPr/>
    </dgm:pt>
    <dgm:pt modelId="{B712DCA7-F1E5-4F2A-BC2B-E239D9D42BF8}" type="pres">
      <dgm:prSet presAssocID="{7AD5902E-80DD-4A48-A8BD-1AB6B65A3609}" presName="arrow" presStyleLbl="bgShp" presStyleIdx="0" presStyleCnt="1"/>
      <dgm:spPr/>
    </dgm:pt>
    <dgm:pt modelId="{5DF29E7F-74B9-444B-8F23-7C66C2DD27AF}" type="pres">
      <dgm:prSet presAssocID="{7AD5902E-80DD-4A48-A8BD-1AB6B65A3609}" presName="linearProcess" presStyleCnt="0"/>
      <dgm:spPr/>
    </dgm:pt>
    <dgm:pt modelId="{BC00CE63-37D7-45A7-9EF8-0910BB16A04C}" type="pres">
      <dgm:prSet presAssocID="{8C9BC90A-D336-410E-904F-9A47082D6869}" presName="textNode" presStyleLbl="node1" presStyleIdx="0" presStyleCnt="4">
        <dgm:presLayoutVars>
          <dgm:bulletEnabled val="1"/>
        </dgm:presLayoutVars>
      </dgm:prSet>
      <dgm:spPr/>
      <dgm:t>
        <a:bodyPr/>
        <a:lstStyle/>
        <a:p>
          <a:endParaRPr lang="en-US"/>
        </a:p>
      </dgm:t>
    </dgm:pt>
    <dgm:pt modelId="{43908550-520A-4910-A382-FD1194BC44F9}" type="pres">
      <dgm:prSet presAssocID="{3D98E20E-5533-4459-B633-092BA9A78910}" presName="sibTrans" presStyleCnt="0"/>
      <dgm:spPr/>
    </dgm:pt>
    <dgm:pt modelId="{A3A40E67-ED84-473F-A18D-1C0C4EDEC775}" type="pres">
      <dgm:prSet presAssocID="{20FFED02-0999-4B1B-A94D-BD8918ACC4D9}" presName="textNode" presStyleLbl="node1" presStyleIdx="1" presStyleCnt="4">
        <dgm:presLayoutVars>
          <dgm:bulletEnabled val="1"/>
        </dgm:presLayoutVars>
      </dgm:prSet>
      <dgm:spPr/>
      <dgm:t>
        <a:bodyPr/>
        <a:lstStyle/>
        <a:p>
          <a:endParaRPr lang="en-US"/>
        </a:p>
      </dgm:t>
    </dgm:pt>
    <dgm:pt modelId="{72BCBCF5-649C-4A1D-BE3C-436284924714}" type="pres">
      <dgm:prSet presAssocID="{559A754C-51DE-4CAD-A9CA-C138ECC558B0}" presName="sibTrans" presStyleCnt="0"/>
      <dgm:spPr/>
    </dgm:pt>
    <dgm:pt modelId="{96CC93B9-E063-4301-93B5-B50A01B852DB}" type="pres">
      <dgm:prSet presAssocID="{EFFCCF82-2CA2-4D8D-A9D1-D371769E7128}" presName="textNode" presStyleLbl="node1" presStyleIdx="2" presStyleCnt="4">
        <dgm:presLayoutVars>
          <dgm:bulletEnabled val="1"/>
        </dgm:presLayoutVars>
      </dgm:prSet>
      <dgm:spPr/>
      <dgm:t>
        <a:bodyPr/>
        <a:lstStyle/>
        <a:p>
          <a:endParaRPr lang="en-US"/>
        </a:p>
      </dgm:t>
    </dgm:pt>
    <dgm:pt modelId="{301C7AC3-DB03-4226-B596-455B474015D4}" type="pres">
      <dgm:prSet presAssocID="{F36AB9C0-A962-4933-B3A2-D904A3859B75}" presName="sibTrans" presStyleCnt="0"/>
      <dgm:spPr/>
    </dgm:pt>
    <dgm:pt modelId="{44DD8BA7-6D3B-479A-B9E0-46ACBE9D4CA8}" type="pres">
      <dgm:prSet presAssocID="{1C9FCC07-D3A8-4FAE-B96E-00A5895527DD}" presName="textNode" presStyleLbl="node1" presStyleIdx="3" presStyleCnt="4">
        <dgm:presLayoutVars>
          <dgm:bulletEnabled val="1"/>
        </dgm:presLayoutVars>
      </dgm:prSet>
      <dgm:spPr/>
      <dgm:t>
        <a:bodyPr/>
        <a:lstStyle/>
        <a:p>
          <a:endParaRPr lang="en-US"/>
        </a:p>
      </dgm:t>
    </dgm:pt>
  </dgm:ptLst>
  <dgm:cxnLst>
    <dgm:cxn modelId="{785DB42E-BC3E-4331-928D-C8363C35B7AE}" type="presOf" srcId="{20FFED02-0999-4B1B-A94D-BD8918ACC4D9}" destId="{A3A40E67-ED84-473F-A18D-1C0C4EDEC775}" srcOrd="0" destOrd="0" presId="urn:microsoft.com/office/officeart/2005/8/layout/hProcess9"/>
    <dgm:cxn modelId="{2CA508C1-4C6E-44C6-8353-98CD67312245}" type="presOf" srcId="{1C9FCC07-D3A8-4FAE-B96E-00A5895527DD}" destId="{44DD8BA7-6D3B-479A-B9E0-46ACBE9D4CA8}" srcOrd="0" destOrd="0" presId="urn:microsoft.com/office/officeart/2005/8/layout/hProcess9"/>
    <dgm:cxn modelId="{851A76B4-3843-4832-83BD-39D7262BF6D7}" type="presOf" srcId="{7AD5902E-80DD-4A48-A8BD-1AB6B65A3609}" destId="{12B87213-E6B2-44FC-8A22-48B805455E37}" srcOrd="0" destOrd="0" presId="urn:microsoft.com/office/officeart/2005/8/layout/hProcess9"/>
    <dgm:cxn modelId="{9B4FFCF3-D50D-4BF9-A734-0292042250FE}" type="presOf" srcId="{EFFCCF82-2CA2-4D8D-A9D1-D371769E7128}" destId="{96CC93B9-E063-4301-93B5-B50A01B852DB}" srcOrd="0" destOrd="0" presId="urn:microsoft.com/office/officeart/2005/8/layout/hProcess9"/>
    <dgm:cxn modelId="{C5034D3D-3B7D-4EBF-9998-13BBA5857071}" srcId="{7AD5902E-80DD-4A48-A8BD-1AB6B65A3609}" destId="{1C9FCC07-D3A8-4FAE-B96E-00A5895527DD}" srcOrd="3" destOrd="0" parTransId="{263833E1-7064-4F71-B89A-2B0277068310}" sibTransId="{A5CF279C-FBF9-463A-96AA-C98C3AF4AC50}"/>
    <dgm:cxn modelId="{0742AC9E-ABFD-47E0-B4B5-D136E8E8D1D7}" srcId="{7AD5902E-80DD-4A48-A8BD-1AB6B65A3609}" destId="{EFFCCF82-2CA2-4D8D-A9D1-D371769E7128}" srcOrd="2" destOrd="0" parTransId="{563F4A31-3574-45ED-A1C1-11A8E21F575B}" sibTransId="{F36AB9C0-A962-4933-B3A2-D904A3859B75}"/>
    <dgm:cxn modelId="{79F2EF74-37B7-4405-A47E-FED5317D847A}" srcId="{7AD5902E-80DD-4A48-A8BD-1AB6B65A3609}" destId="{20FFED02-0999-4B1B-A94D-BD8918ACC4D9}" srcOrd="1" destOrd="0" parTransId="{E3825951-384C-4BF3-AF31-CC9CD08F7281}" sibTransId="{559A754C-51DE-4CAD-A9CA-C138ECC558B0}"/>
    <dgm:cxn modelId="{5375BFDB-22A9-4840-B4B9-FC1EB4BAA2E2}" srcId="{7AD5902E-80DD-4A48-A8BD-1AB6B65A3609}" destId="{8C9BC90A-D336-410E-904F-9A47082D6869}" srcOrd="0" destOrd="0" parTransId="{98F81958-18AE-427D-B04A-72553E65122F}" sibTransId="{3D98E20E-5533-4459-B633-092BA9A78910}"/>
    <dgm:cxn modelId="{D88F2FA9-B9ED-4748-8515-CA4C74FCD57F}" type="presOf" srcId="{8C9BC90A-D336-410E-904F-9A47082D6869}" destId="{BC00CE63-37D7-45A7-9EF8-0910BB16A04C}" srcOrd="0" destOrd="0" presId="urn:microsoft.com/office/officeart/2005/8/layout/hProcess9"/>
    <dgm:cxn modelId="{44D956C2-C01C-40B4-A125-0F46E4C8D1F2}" type="presParOf" srcId="{12B87213-E6B2-44FC-8A22-48B805455E37}" destId="{B712DCA7-F1E5-4F2A-BC2B-E239D9D42BF8}" srcOrd="0" destOrd="0" presId="urn:microsoft.com/office/officeart/2005/8/layout/hProcess9"/>
    <dgm:cxn modelId="{4A8DA30E-B842-4142-A05C-68935D4DA307}" type="presParOf" srcId="{12B87213-E6B2-44FC-8A22-48B805455E37}" destId="{5DF29E7F-74B9-444B-8F23-7C66C2DD27AF}" srcOrd="1" destOrd="0" presId="urn:microsoft.com/office/officeart/2005/8/layout/hProcess9"/>
    <dgm:cxn modelId="{019CED3D-EE15-4CA0-9986-E375FE10751E}" type="presParOf" srcId="{5DF29E7F-74B9-444B-8F23-7C66C2DD27AF}" destId="{BC00CE63-37D7-45A7-9EF8-0910BB16A04C}" srcOrd="0" destOrd="0" presId="urn:microsoft.com/office/officeart/2005/8/layout/hProcess9"/>
    <dgm:cxn modelId="{7D73172F-27E5-464E-AF8F-EBF3EA9385DF}" type="presParOf" srcId="{5DF29E7F-74B9-444B-8F23-7C66C2DD27AF}" destId="{43908550-520A-4910-A382-FD1194BC44F9}" srcOrd="1" destOrd="0" presId="urn:microsoft.com/office/officeart/2005/8/layout/hProcess9"/>
    <dgm:cxn modelId="{B2D8EF43-EDB7-4B57-BB98-AC2BCE44938B}" type="presParOf" srcId="{5DF29E7F-74B9-444B-8F23-7C66C2DD27AF}" destId="{A3A40E67-ED84-473F-A18D-1C0C4EDEC775}" srcOrd="2" destOrd="0" presId="urn:microsoft.com/office/officeart/2005/8/layout/hProcess9"/>
    <dgm:cxn modelId="{681D93A1-28BA-403F-86D7-51D220DA404D}" type="presParOf" srcId="{5DF29E7F-74B9-444B-8F23-7C66C2DD27AF}" destId="{72BCBCF5-649C-4A1D-BE3C-436284924714}" srcOrd="3" destOrd="0" presId="urn:microsoft.com/office/officeart/2005/8/layout/hProcess9"/>
    <dgm:cxn modelId="{7F5B00B8-5D5B-4688-8FC8-F8304B31CBA9}" type="presParOf" srcId="{5DF29E7F-74B9-444B-8F23-7C66C2DD27AF}" destId="{96CC93B9-E063-4301-93B5-B50A01B852DB}" srcOrd="4" destOrd="0" presId="urn:microsoft.com/office/officeart/2005/8/layout/hProcess9"/>
    <dgm:cxn modelId="{3E8E05C4-EFB5-48B2-B346-0FDCF9632F90}" type="presParOf" srcId="{5DF29E7F-74B9-444B-8F23-7C66C2DD27AF}" destId="{301C7AC3-DB03-4226-B596-455B474015D4}" srcOrd="5" destOrd="0" presId="urn:microsoft.com/office/officeart/2005/8/layout/hProcess9"/>
    <dgm:cxn modelId="{2CCC0366-7BC1-4D50-BF79-CA3F07110785}" type="presParOf" srcId="{5DF29E7F-74B9-444B-8F23-7C66C2DD27AF}" destId="{44DD8BA7-6D3B-479A-B9E0-46ACBE9D4CA8}"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AD5902E-80DD-4A48-A8BD-1AB6B65A3609}" type="doc">
      <dgm:prSet loTypeId="urn:microsoft.com/office/officeart/2005/8/layout/hProcess9" loCatId="process" qsTypeId="urn:microsoft.com/office/officeart/2005/8/quickstyle/simple1" qsCatId="simple" csTypeId="urn:microsoft.com/office/officeart/2005/8/colors/colorful1" csCatId="colorful" phldr="1"/>
      <dgm:spPr/>
    </dgm:pt>
    <dgm:pt modelId="{8C9BC90A-D336-410E-904F-9A47082D6869}">
      <dgm:prSet phldrT="[Text]"/>
      <dgm:spPr/>
      <dgm:t>
        <a:bodyPr/>
        <a:lstStyle/>
        <a:p>
          <a:r>
            <a:rPr lang="en-US" dirty="0" smtClean="0"/>
            <a:t>Paradigm (Worldview)</a:t>
          </a:r>
          <a:endParaRPr lang="en-US" dirty="0"/>
        </a:p>
      </dgm:t>
    </dgm:pt>
    <dgm:pt modelId="{98F81958-18AE-427D-B04A-72553E65122F}" type="parTrans" cxnId="{5375BFDB-22A9-4840-B4B9-FC1EB4BAA2E2}">
      <dgm:prSet/>
      <dgm:spPr/>
      <dgm:t>
        <a:bodyPr/>
        <a:lstStyle/>
        <a:p>
          <a:endParaRPr lang="en-US"/>
        </a:p>
      </dgm:t>
    </dgm:pt>
    <dgm:pt modelId="{3D98E20E-5533-4459-B633-092BA9A78910}" type="sibTrans" cxnId="{5375BFDB-22A9-4840-B4B9-FC1EB4BAA2E2}">
      <dgm:prSet/>
      <dgm:spPr/>
      <dgm:t>
        <a:bodyPr/>
        <a:lstStyle/>
        <a:p>
          <a:endParaRPr lang="en-US"/>
        </a:p>
      </dgm:t>
    </dgm:pt>
    <dgm:pt modelId="{20FFED02-0999-4B1B-A94D-BD8918ACC4D9}">
      <dgm:prSet phldrT="[Text]"/>
      <dgm:spPr/>
      <dgm:t>
        <a:bodyPr/>
        <a:lstStyle/>
        <a:p>
          <a:r>
            <a:rPr lang="en-US" dirty="0" smtClean="0"/>
            <a:t>Principles</a:t>
          </a:r>
          <a:endParaRPr lang="en-US" dirty="0"/>
        </a:p>
      </dgm:t>
    </dgm:pt>
    <dgm:pt modelId="{E3825951-384C-4BF3-AF31-CC9CD08F7281}" type="parTrans" cxnId="{79F2EF74-37B7-4405-A47E-FED5317D847A}">
      <dgm:prSet/>
      <dgm:spPr/>
      <dgm:t>
        <a:bodyPr/>
        <a:lstStyle/>
        <a:p>
          <a:endParaRPr lang="en-US"/>
        </a:p>
      </dgm:t>
    </dgm:pt>
    <dgm:pt modelId="{559A754C-51DE-4CAD-A9CA-C138ECC558B0}" type="sibTrans" cxnId="{79F2EF74-37B7-4405-A47E-FED5317D847A}">
      <dgm:prSet/>
      <dgm:spPr/>
      <dgm:t>
        <a:bodyPr/>
        <a:lstStyle/>
        <a:p>
          <a:endParaRPr lang="en-US"/>
        </a:p>
      </dgm:t>
    </dgm:pt>
    <dgm:pt modelId="{EFFCCF82-2CA2-4D8D-A9D1-D371769E7128}">
      <dgm:prSet phldrT="[Text]"/>
      <dgm:spPr/>
      <dgm:t>
        <a:bodyPr/>
        <a:lstStyle/>
        <a:p>
          <a:r>
            <a:rPr lang="en-US" dirty="0" smtClean="0"/>
            <a:t>Policies</a:t>
          </a:r>
          <a:endParaRPr lang="en-US" dirty="0"/>
        </a:p>
      </dgm:t>
    </dgm:pt>
    <dgm:pt modelId="{563F4A31-3574-45ED-A1C1-11A8E21F575B}" type="parTrans" cxnId="{0742AC9E-ABFD-47E0-B4B5-D136E8E8D1D7}">
      <dgm:prSet/>
      <dgm:spPr/>
      <dgm:t>
        <a:bodyPr/>
        <a:lstStyle/>
        <a:p>
          <a:endParaRPr lang="en-US"/>
        </a:p>
      </dgm:t>
    </dgm:pt>
    <dgm:pt modelId="{F36AB9C0-A962-4933-B3A2-D904A3859B75}" type="sibTrans" cxnId="{0742AC9E-ABFD-47E0-B4B5-D136E8E8D1D7}">
      <dgm:prSet/>
      <dgm:spPr/>
      <dgm:t>
        <a:bodyPr/>
        <a:lstStyle/>
        <a:p>
          <a:endParaRPr lang="en-US"/>
        </a:p>
      </dgm:t>
    </dgm:pt>
    <dgm:pt modelId="{1C9FCC07-D3A8-4FAE-B96E-00A5895527DD}">
      <dgm:prSet phldrT="[Text]"/>
      <dgm:spPr/>
      <dgm:t>
        <a:bodyPr/>
        <a:lstStyle/>
        <a:p>
          <a:r>
            <a:rPr lang="en-US" dirty="0" smtClean="0"/>
            <a:t>Programs &amp; Practices</a:t>
          </a:r>
          <a:endParaRPr lang="en-US" dirty="0"/>
        </a:p>
      </dgm:t>
    </dgm:pt>
    <dgm:pt modelId="{263833E1-7064-4F71-B89A-2B0277068310}" type="parTrans" cxnId="{C5034D3D-3B7D-4EBF-9998-13BBA5857071}">
      <dgm:prSet/>
      <dgm:spPr/>
      <dgm:t>
        <a:bodyPr/>
        <a:lstStyle/>
        <a:p>
          <a:endParaRPr lang="en-US"/>
        </a:p>
      </dgm:t>
    </dgm:pt>
    <dgm:pt modelId="{A5CF279C-FBF9-463A-96AA-C98C3AF4AC50}" type="sibTrans" cxnId="{C5034D3D-3B7D-4EBF-9998-13BBA5857071}">
      <dgm:prSet/>
      <dgm:spPr/>
      <dgm:t>
        <a:bodyPr/>
        <a:lstStyle/>
        <a:p>
          <a:endParaRPr lang="en-US"/>
        </a:p>
      </dgm:t>
    </dgm:pt>
    <dgm:pt modelId="{12B87213-E6B2-44FC-8A22-48B805455E37}" type="pres">
      <dgm:prSet presAssocID="{7AD5902E-80DD-4A48-A8BD-1AB6B65A3609}" presName="CompostProcess" presStyleCnt="0">
        <dgm:presLayoutVars>
          <dgm:dir/>
          <dgm:resizeHandles val="exact"/>
        </dgm:presLayoutVars>
      </dgm:prSet>
      <dgm:spPr/>
    </dgm:pt>
    <dgm:pt modelId="{B712DCA7-F1E5-4F2A-BC2B-E239D9D42BF8}" type="pres">
      <dgm:prSet presAssocID="{7AD5902E-80DD-4A48-A8BD-1AB6B65A3609}" presName="arrow" presStyleLbl="bgShp" presStyleIdx="0" presStyleCnt="1"/>
      <dgm:spPr/>
    </dgm:pt>
    <dgm:pt modelId="{5DF29E7F-74B9-444B-8F23-7C66C2DD27AF}" type="pres">
      <dgm:prSet presAssocID="{7AD5902E-80DD-4A48-A8BD-1AB6B65A3609}" presName="linearProcess" presStyleCnt="0"/>
      <dgm:spPr/>
    </dgm:pt>
    <dgm:pt modelId="{BC00CE63-37D7-45A7-9EF8-0910BB16A04C}" type="pres">
      <dgm:prSet presAssocID="{8C9BC90A-D336-410E-904F-9A47082D6869}" presName="textNode" presStyleLbl="node1" presStyleIdx="0" presStyleCnt="4">
        <dgm:presLayoutVars>
          <dgm:bulletEnabled val="1"/>
        </dgm:presLayoutVars>
      </dgm:prSet>
      <dgm:spPr/>
      <dgm:t>
        <a:bodyPr/>
        <a:lstStyle/>
        <a:p>
          <a:endParaRPr lang="en-US"/>
        </a:p>
      </dgm:t>
    </dgm:pt>
    <dgm:pt modelId="{43908550-520A-4910-A382-FD1194BC44F9}" type="pres">
      <dgm:prSet presAssocID="{3D98E20E-5533-4459-B633-092BA9A78910}" presName="sibTrans" presStyleCnt="0"/>
      <dgm:spPr/>
    </dgm:pt>
    <dgm:pt modelId="{A3A40E67-ED84-473F-A18D-1C0C4EDEC775}" type="pres">
      <dgm:prSet presAssocID="{20FFED02-0999-4B1B-A94D-BD8918ACC4D9}" presName="textNode" presStyleLbl="node1" presStyleIdx="1" presStyleCnt="4">
        <dgm:presLayoutVars>
          <dgm:bulletEnabled val="1"/>
        </dgm:presLayoutVars>
      </dgm:prSet>
      <dgm:spPr/>
      <dgm:t>
        <a:bodyPr/>
        <a:lstStyle/>
        <a:p>
          <a:endParaRPr lang="en-US"/>
        </a:p>
      </dgm:t>
    </dgm:pt>
    <dgm:pt modelId="{72BCBCF5-649C-4A1D-BE3C-436284924714}" type="pres">
      <dgm:prSet presAssocID="{559A754C-51DE-4CAD-A9CA-C138ECC558B0}" presName="sibTrans" presStyleCnt="0"/>
      <dgm:spPr/>
    </dgm:pt>
    <dgm:pt modelId="{96CC93B9-E063-4301-93B5-B50A01B852DB}" type="pres">
      <dgm:prSet presAssocID="{EFFCCF82-2CA2-4D8D-A9D1-D371769E7128}" presName="textNode" presStyleLbl="node1" presStyleIdx="2" presStyleCnt="4">
        <dgm:presLayoutVars>
          <dgm:bulletEnabled val="1"/>
        </dgm:presLayoutVars>
      </dgm:prSet>
      <dgm:spPr/>
      <dgm:t>
        <a:bodyPr/>
        <a:lstStyle/>
        <a:p>
          <a:endParaRPr lang="en-US"/>
        </a:p>
      </dgm:t>
    </dgm:pt>
    <dgm:pt modelId="{301C7AC3-DB03-4226-B596-455B474015D4}" type="pres">
      <dgm:prSet presAssocID="{F36AB9C0-A962-4933-B3A2-D904A3859B75}" presName="sibTrans" presStyleCnt="0"/>
      <dgm:spPr/>
    </dgm:pt>
    <dgm:pt modelId="{44DD8BA7-6D3B-479A-B9E0-46ACBE9D4CA8}" type="pres">
      <dgm:prSet presAssocID="{1C9FCC07-D3A8-4FAE-B96E-00A5895527DD}" presName="textNode" presStyleLbl="node1" presStyleIdx="3" presStyleCnt="4">
        <dgm:presLayoutVars>
          <dgm:bulletEnabled val="1"/>
        </dgm:presLayoutVars>
      </dgm:prSet>
      <dgm:spPr/>
      <dgm:t>
        <a:bodyPr/>
        <a:lstStyle/>
        <a:p>
          <a:endParaRPr lang="en-US"/>
        </a:p>
      </dgm:t>
    </dgm:pt>
  </dgm:ptLst>
  <dgm:cxnLst>
    <dgm:cxn modelId="{785DB42E-BC3E-4331-928D-C8363C35B7AE}" type="presOf" srcId="{20FFED02-0999-4B1B-A94D-BD8918ACC4D9}" destId="{A3A40E67-ED84-473F-A18D-1C0C4EDEC775}" srcOrd="0" destOrd="0" presId="urn:microsoft.com/office/officeart/2005/8/layout/hProcess9"/>
    <dgm:cxn modelId="{2CA508C1-4C6E-44C6-8353-98CD67312245}" type="presOf" srcId="{1C9FCC07-D3A8-4FAE-B96E-00A5895527DD}" destId="{44DD8BA7-6D3B-479A-B9E0-46ACBE9D4CA8}" srcOrd="0" destOrd="0" presId="urn:microsoft.com/office/officeart/2005/8/layout/hProcess9"/>
    <dgm:cxn modelId="{851A76B4-3843-4832-83BD-39D7262BF6D7}" type="presOf" srcId="{7AD5902E-80DD-4A48-A8BD-1AB6B65A3609}" destId="{12B87213-E6B2-44FC-8A22-48B805455E37}" srcOrd="0" destOrd="0" presId="urn:microsoft.com/office/officeart/2005/8/layout/hProcess9"/>
    <dgm:cxn modelId="{9B4FFCF3-D50D-4BF9-A734-0292042250FE}" type="presOf" srcId="{EFFCCF82-2CA2-4D8D-A9D1-D371769E7128}" destId="{96CC93B9-E063-4301-93B5-B50A01B852DB}" srcOrd="0" destOrd="0" presId="urn:microsoft.com/office/officeart/2005/8/layout/hProcess9"/>
    <dgm:cxn modelId="{C5034D3D-3B7D-4EBF-9998-13BBA5857071}" srcId="{7AD5902E-80DD-4A48-A8BD-1AB6B65A3609}" destId="{1C9FCC07-D3A8-4FAE-B96E-00A5895527DD}" srcOrd="3" destOrd="0" parTransId="{263833E1-7064-4F71-B89A-2B0277068310}" sibTransId="{A5CF279C-FBF9-463A-96AA-C98C3AF4AC50}"/>
    <dgm:cxn modelId="{0742AC9E-ABFD-47E0-B4B5-D136E8E8D1D7}" srcId="{7AD5902E-80DD-4A48-A8BD-1AB6B65A3609}" destId="{EFFCCF82-2CA2-4D8D-A9D1-D371769E7128}" srcOrd="2" destOrd="0" parTransId="{563F4A31-3574-45ED-A1C1-11A8E21F575B}" sibTransId="{F36AB9C0-A962-4933-B3A2-D904A3859B75}"/>
    <dgm:cxn modelId="{79F2EF74-37B7-4405-A47E-FED5317D847A}" srcId="{7AD5902E-80DD-4A48-A8BD-1AB6B65A3609}" destId="{20FFED02-0999-4B1B-A94D-BD8918ACC4D9}" srcOrd="1" destOrd="0" parTransId="{E3825951-384C-4BF3-AF31-CC9CD08F7281}" sibTransId="{559A754C-51DE-4CAD-A9CA-C138ECC558B0}"/>
    <dgm:cxn modelId="{5375BFDB-22A9-4840-B4B9-FC1EB4BAA2E2}" srcId="{7AD5902E-80DD-4A48-A8BD-1AB6B65A3609}" destId="{8C9BC90A-D336-410E-904F-9A47082D6869}" srcOrd="0" destOrd="0" parTransId="{98F81958-18AE-427D-B04A-72553E65122F}" sibTransId="{3D98E20E-5533-4459-B633-092BA9A78910}"/>
    <dgm:cxn modelId="{D88F2FA9-B9ED-4748-8515-CA4C74FCD57F}" type="presOf" srcId="{8C9BC90A-D336-410E-904F-9A47082D6869}" destId="{BC00CE63-37D7-45A7-9EF8-0910BB16A04C}" srcOrd="0" destOrd="0" presId="urn:microsoft.com/office/officeart/2005/8/layout/hProcess9"/>
    <dgm:cxn modelId="{44D956C2-C01C-40B4-A125-0F46E4C8D1F2}" type="presParOf" srcId="{12B87213-E6B2-44FC-8A22-48B805455E37}" destId="{B712DCA7-F1E5-4F2A-BC2B-E239D9D42BF8}" srcOrd="0" destOrd="0" presId="urn:microsoft.com/office/officeart/2005/8/layout/hProcess9"/>
    <dgm:cxn modelId="{4A8DA30E-B842-4142-A05C-68935D4DA307}" type="presParOf" srcId="{12B87213-E6B2-44FC-8A22-48B805455E37}" destId="{5DF29E7F-74B9-444B-8F23-7C66C2DD27AF}" srcOrd="1" destOrd="0" presId="urn:microsoft.com/office/officeart/2005/8/layout/hProcess9"/>
    <dgm:cxn modelId="{019CED3D-EE15-4CA0-9986-E375FE10751E}" type="presParOf" srcId="{5DF29E7F-74B9-444B-8F23-7C66C2DD27AF}" destId="{BC00CE63-37D7-45A7-9EF8-0910BB16A04C}" srcOrd="0" destOrd="0" presId="urn:microsoft.com/office/officeart/2005/8/layout/hProcess9"/>
    <dgm:cxn modelId="{7D73172F-27E5-464E-AF8F-EBF3EA9385DF}" type="presParOf" srcId="{5DF29E7F-74B9-444B-8F23-7C66C2DD27AF}" destId="{43908550-520A-4910-A382-FD1194BC44F9}" srcOrd="1" destOrd="0" presId="urn:microsoft.com/office/officeart/2005/8/layout/hProcess9"/>
    <dgm:cxn modelId="{B2D8EF43-EDB7-4B57-BB98-AC2BCE44938B}" type="presParOf" srcId="{5DF29E7F-74B9-444B-8F23-7C66C2DD27AF}" destId="{A3A40E67-ED84-473F-A18D-1C0C4EDEC775}" srcOrd="2" destOrd="0" presId="urn:microsoft.com/office/officeart/2005/8/layout/hProcess9"/>
    <dgm:cxn modelId="{681D93A1-28BA-403F-86D7-51D220DA404D}" type="presParOf" srcId="{5DF29E7F-74B9-444B-8F23-7C66C2DD27AF}" destId="{72BCBCF5-649C-4A1D-BE3C-436284924714}" srcOrd="3" destOrd="0" presId="urn:microsoft.com/office/officeart/2005/8/layout/hProcess9"/>
    <dgm:cxn modelId="{7F5B00B8-5D5B-4688-8FC8-F8304B31CBA9}" type="presParOf" srcId="{5DF29E7F-74B9-444B-8F23-7C66C2DD27AF}" destId="{96CC93B9-E063-4301-93B5-B50A01B852DB}" srcOrd="4" destOrd="0" presId="urn:microsoft.com/office/officeart/2005/8/layout/hProcess9"/>
    <dgm:cxn modelId="{3E8E05C4-EFB5-48B2-B346-0FDCF9632F90}" type="presParOf" srcId="{5DF29E7F-74B9-444B-8F23-7C66C2DD27AF}" destId="{301C7AC3-DB03-4226-B596-455B474015D4}" srcOrd="5" destOrd="0" presId="urn:microsoft.com/office/officeart/2005/8/layout/hProcess9"/>
    <dgm:cxn modelId="{2CCC0366-7BC1-4D50-BF79-CA3F07110785}" type="presParOf" srcId="{5DF29E7F-74B9-444B-8F23-7C66C2DD27AF}" destId="{44DD8BA7-6D3B-479A-B9E0-46ACBE9D4CA8}"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12DCA7-F1E5-4F2A-BC2B-E239D9D42BF8}">
      <dsp:nvSpPr>
        <dsp:cNvPr id="0" name=""/>
        <dsp:cNvSpPr/>
      </dsp:nvSpPr>
      <dsp:spPr>
        <a:xfrm>
          <a:off x="476249" y="0"/>
          <a:ext cx="5397500" cy="4347634"/>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C00CE63-37D7-45A7-9EF8-0910BB16A04C}">
      <dsp:nvSpPr>
        <dsp:cNvPr id="0" name=""/>
        <dsp:cNvSpPr/>
      </dsp:nvSpPr>
      <dsp:spPr>
        <a:xfrm>
          <a:off x="3178" y="1304290"/>
          <a:ext cx="1528588" cy="1739053"/>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smtClean="0"/>
            <a:t>Paradigm (Worldview)</a:t>
          </a:r>
          <a:endParaRPr lang="en-US" sz="1900" kern="1200" dirty="0"/>
        </a:p>
      </dsp:txBody>
      <dsp:txXfrm>
        <a:off x="77798" y="1378910"/>
        <a:ext cx="1379348" cy="1589813"/>
      </dsp:txXfrm>
    </dsp:sp>
    <dsp:sp modelId="{A3A40E67-ED84-473F-A18D-1C0C4EDEC775}">
      <dsp:nvSpPr>
        <dsp:cNvPr id="0" name=""/>
        <dsp:cNvSpPr/>
      </dsp:nvSpPr>
      <dsp:spPr>
        <a:xfrm>
          <a:off x="1608196" y="1304290"/>
          <a:ext cx="1528588" cy="1739053"/>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smtClean="0"/>
            <a:t>Principles</a:t>
          </a:r>
          <a:endParaRPr lang="en-US" sz="1900" kern="1200" dirty="0"/>
        </a:p>
      </dsp:txBody>
      <dsp:txXfrm>
        <a:off x="1682816" y="1378910"/>
        <a:ext cx="1379348" cy="1589813"/>
      </dsp:txXfrm>
    </dsp:sp>
    <dsp:sp modelId="{96CC93B9-E063-4301-93B5-B50A01B852DB}">
      <dsp:nvSpPr>
        <dsp:cNvPr id="0" name=""/>
        <dsp:cNvSpPr/>
      </dsp:nvSpPr>
      <dsp:spPr>
        <a:xfrm>
          <a:off x="3213214" y="1304290"/>
          <a:ext cx="1528588" cy="1739053"/>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smtClean="0"/>
            <a:t>Policies</a:t>
          </a:r>
          <a:endParaRPr lang="en-US" sz="1900" kern="1200" dirty="0"/>
        </a:p>
      </dsp:txBody>
      <dsp:txXfrm>
        <a:off x="3287834" y="1378910"/>
        <a:ext cx="1379348" cy="1589813"/>
      </dsp:txXfrm>
    </dsp:sp>
    <dsp:sp modelId="{44DD8BA7-6D3B-479A-B9E0-46ACBE9D4CA8}">
      <dsp:nvSpPr>
        <dsp:cNvPr id="0" name=""/>
        <dsp:cNvSpPr/>
      </dsp:nvSpPr>
      <dsp:spPr>
        <a:xfrm>
          <a:off x="4818233" y="1304290"/>
          <a:ext cx="1528588" cy="1739053"/>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smtClean="0"/>
            <a:t>Programs &amp; Practices</a:t>
          </a:r>
          <a:endParaRPr lang="en-US" sz="1900" kern="1200" dirty="0"/>
        </a:p>
      </dsp:txBody>
      <dsp:txXfrm>
        <a:off x="4892853" y="1378910"/>
        <a:ext cx="1379348" cy="158981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12DCA7-F1E5-4F2A-BC2B-E239D9D42BF8}">
      <dsp:nvSpPr>
        <dsp:cNvPr id="0" name=""/>
        <dsp:cNvSpPr/>
      </dsp:nvSpPr>
      <dsp:spPr>
        <a:xfrm>
          <a:off x="476249" y="0"/>
          <a:ext cx="5397500" cy="4347634"/>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C00CE63-37D7-45A7-9EF8-0910BB16A04C}">
      <dsp:nvSpPr>
        <dsp:cNvPr id="0" name=""/>
        <dsp:cNvSpPr/>
      </dsp:nvSpPr>
      <dsp:spPr>
        <a:xfrm>
          <a:off x="3178" y="1304290"/>
          <a:ext cx="1528588" cy="1739053"/>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smtClean="0"/>
            <a:t>Paradigm (Worldview)</a:t>
          </a:r>
          <a:endParaRPr lang="en-US" sz="1900" kern="1200" dirty="0"/>
        </a:p>
      </dsp:txBody>
      <dsp:txXfrm>
        <a:off x="77798" y="1378910"/>
        <a:ext cx="1379348" cy="1589813"/>
      </dsp:txXfrm>
    </dsp:sp>
    <dsp:sp modelId="{A3A40E67-ED84-473F-A18D-1C0C4EDEC775}">
      <dsp:nvSpPr>
        <dsp:cNvPr id="0" name=""/>
        <dsp:cNvSpPr/>
      </dsp:nvSpPr>
      <dsp:spPr>
        <a:xfrm>
          <a:off x="1608196" y="1304290"/>
          <a:ext cx="1528588" cy="1739053"/>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smtClean="0"/>
            <a:t>Principles</a:t>
          </a:r>
          <a:endParaRPr lang="en-US" sz="1900" kern="1200" dirty="0"/>
        </a:p>
      </dsp:txBody>
      <dsp:txXfrm>
        <a:off x="1682816" y="1378910"/>
        <a:ext cx="1379348" cy="1589813"/>
      </dsp:txXfrm>
    </dsp:sp>
    <dsp:sp modelId="{96CC93B9-E063-4301-93B5-B50A01B852DB}">
      <dsp:nvSpPr>
        <dsp:cNvPr id="0" name=""/>
        <dsp:cNvSpPr/>
      </dsp:nvSpPr>
      <dsp:spPr>
        <a:xfrm>
          <a:off x="3213214" y="1304290"/>
          <a:ext cx="1528588" cy="1739053"/>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smtClean="0"/>
            <a:t>Policies</a:t>
          </a:r>
          <a:endParaRPr lang="en-US" sz="1900" kern="1200" dirty="0"/>
        </a:p>
      </dsp:txBody>
      <dsp:txXfrm>
        <a:off x="3287834" y="1378910"/>
        <a:ext cx="1379348" cy="1589813"/>
      </dsp:txXfrm>
    </dsp:sp>
    <dsp:sp modelId="{44DD8BA7-6D3B-479A-B9E0-46ACBE9D4CA8}">
      <dsp:nvSpPr>
        <dsp:cNvPr id="0" name=""/>
        <dsp:cNvSpPr/>
      </dsp:nvSpPr>
      <dsp:spPr>
        <a:xfrm>
          <a:off x="4818233" y="1304290"/>
          <a:ext cx="1528588" cy="1739053"/>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smtClean="0"/>
            <a:t>Programs &amp; Practices</a:t>
          </a:r>
          <a:endParaRPr lang="en-US" sz="1900" kern="1200" dirty="0"/>
        </a:p>
      </dsp:txBody>
      <dsp:txXfrm>
        <a:off x="4892853" y="1378910"/>
        <a:ext cx="1379348" cy="1589813"/>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3DA715-0922-4C1F-AC71-9FB98A777C65}" type="datetimeFigureOut">
              <a:rPr lang="en-US" smtClean="0"/>
              <a:t>11/7/2022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1A1227-45D0-4260-A51A-134183695FC7}" type="slidenum">
              <a:rPr lang="en-US" smtClean="0"/>
              <a:t>‹#›</a:t>
            </a:fld>
            <a:endParaRPr lang="en-US"/>
          </a:p>
        </p:txBody>
      </p:sp>
    </p:spTree>
    <p:extLst>
      <p:ext uri="{BB962C8B-B14F-4D97-AF65-F5344CB8AC3E}">
        <p14:creationId xmlns:p14="http://schemas.microsoft.com/office/powerpoint/2010/main" val="35157722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Our cultures and societies are all established upon a deep belief-system. A worldview. A paradigm. This gives rise to foundational principles, which in turn shape policies, laws, and educational curriculum, which drive programs and practices in business, government, education, entertainment, and everywhere else.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i="1" baseline="0" dirty="0" smtClean="0"/>
              <a:t>If it is not the biblical worldview and biblical first principles, it will be another worldview and other first principles.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i="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What do I mean by biblical first principles? I mean things like this: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aseline="0" dirty="0" smtClean="0"/>
              <a:t>God’s moral law is “the law over all” and all people, including the most powerful are under it, and accountable to it. This is the foundation for the rule of law, not the rule of man. The foundation for genuine justice. </a:t>
            </a:r>
            <a:br>
              <a:rPr lang="en-US" baseline="0" dirty="0" smtClean="0"/>
            </a:br>
            <a:endParaRPr lang="en-US" baseline="0" dirty="0" smtClean="0"/>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aseline="0" dirty="0" smtClean="0"/>
              <a:t>All people are made in God’s image and likeness, with God-given dignity and worth. Human life is sacred. This is true of all people, regardless of skin color, ethnicity, sex, or wealth.</a:t>
            </a:r>
            <a:br>
              <a:rPr lang="en-US" baseline="0" dirty="0" smtClean="0"/>
            </a:br>
            <a:endParaRPr lang="en-US" baseline="0" dirty="0" smtClean="0"/>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aseline="0" dirty="0" smtClean="0"/>
              <a:t>All people have God-given rights to life and to freedom. Nobody is born to be a slave to another. Nobody has the right to kill or murder another. These rights must be respected by everyone, particularly the most powerful. </a:t>
            </a:r>
            <a:br>
              <a:rPr lang="en-US" baseline="0" dirty="0" smtClean="0"/>
            </a:br>
            <a:endParaRPr lang="en-US" baseline="0" dirty="0" smtClean="0"/>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aseline="0" dirty="0" smtClean="0"/>
              <a:t>God created man male and female. </a:t>
            </a:r>
            <a:br>
              <a:rPr lang="en-US" baseline="0" dirty="0" smtClean="0"/>
            </a:br>
            <a:endParaRPr lang="en-US" baseline="0" dirty="0" smtClean="0"/>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aseline="0" dirty="0" smtClean="0"/>
              <a:t>He created marriage to be the union of a male and female as husband and wife, and to be the place where children are properly raised and nurtured. Sex is reserved for marriage alone. Marriage is the most basic God-given institution in society, and strong marriages and families are essential to the health of the society.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These principles, and many more, should shape every area of culture. Politics, business, education, government, the arts. Etc.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QUESTION: Are these principles shaping our nation? Are they shaping our laws, policies, educational curriculum? If not, what first principles are? What worldview are they rooted in?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8F20CF1A-1DCD-4C8E-AEA8-0FBC0AB04C9E}" type="slidenum">
              <a:rPr lang="en-US" smtClean="0"/>
              <a:t>3</a:t>
            </a:fld>
            <a:endParaRPr lang="en-US"/>
          </a:p>
        </p:txBody>
      </p:sp>
    </p:spTree>
    <p:extLst>
      <p:ext uri="{BB962C8B-B14F-4D97-AF65-F5344CB8AC3E}">
        <p14:creationId xmlns:p14="http://schemas.microsoft.com/office/powerpoint/2010/main" val="4442730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5814142-A32C-4210-A1CC-5E6CA82BC4F7}"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01379" name="Rectangle 2"/>
          <p:cNvSpPr>
            <a:spLocks noGrp="1" noRot="1" noChangeAspect="1" noChangeArrowheads="1" noTextEdit="1"/>
          </p:cNvSpPr>
          <p:nvPr>
            <p:ph type="sldImg"/>
          </p:nvPr>
        </p:nvSpPr>
        <p:spPr>
          <a:xfrm>
            <a:off x="2327275" y="614363"/>
            <a:ext cx="2349500" cy="1322387"/>
          </a:xfrm>
          <a:ln/>
        </p:spPr>
      </p:sp>
      <p:sp>
        <p:nvSpPr>
          <p:cNvPr id="101380" name="Rectangle 3"/>
          <p:cNvSpPr>
            <a:spLocks noGrp="1" noChangeArrowheads="1"/>
          </p:cNvSpPr>
          <p:nvPr>
            <p:ph type="body" idx="1"/>
          </p:nvPr>
        </p:nvSpPr>
        <p:spPr>
          <a:xfrm>
            <a:off x="700088" y="2203937"/>
            <a:ext cx="5603875" cy="6619387"/>
          </a:xfrm>
          <a:noFill/>
          <a:ln/>
        </p:spPr>
        <p:txBody>
          <a:bodyPr>
            <a:normAutofit/>
          </a:bodyPr>
          <a:lstStyle/>
          <a:p>
            <a:pPr marL="228600" indent="-228600" eaLnBrk="1" hangingPunct="1">
              <a:buFont typeface="+mj-lt"/>
              <a:buAutoNum type="arabicPeriod"/>
            </a:pPr>
            <a:r>
              <a:rPr lang="en-US" baseline="0" dirty="0" smtClean="0"/>
              <a:t>The Bible only applies to the sacred realm, and topics like church, salvation, and personal holiness, but it doesn’t apply to anything else. </a:t>
            </a:r>
          </a:p>
          <a:p>
            <a:pPr marL="228600" indent="-228600" eaLnBrk="1" hangingPunct="1">
              <a:buFont typeface="+mj-lt"/>
              <a:buAutoNum type="arabicPeriod"/>
            </a:pPr>
            <a:endParaRPr lang="en-US" baseline="0" dirty="0" smtClean="0"/>
          </a:p>
          <a:p>
            <a:pPr marL="228600" indent="-228600" eaLnBrk="1" hangingPunct="1">
              <a:buFont typeface="+mj-lt"/>
              <a:buAutoNum type="arabicPeriod"/>
            </a:pPr>
            <a:r>
              <a:rPr lang="en-US" baseline="0" dirty="0" smtClean="0"/>
              <a:t>Jesus is King over the sacred realm, but not the secular realm. It is fallen, worldly, and the domain of Satan. </a:t>
            </a:r>
            <a:br>
              <a:rPr lang="en-US" baseline="0" dirty="0" smtClean="0"/>
            </a:br>
            <a:endParaRPr lang="en-US" baseline="0" dirty="0" smtClean="0"/>
          </a:p>
          <a:p>
            <a:pPr marL="228600" indent="-228600" eaLnBrk="1" hangingPunct="1">
              <a:buFont typeface="+mj-lt"/>
              <a:buAutoNum type="arabicPeriod"/>
            </a:pPr>
            <a:r>
              <a:rPr lang="en-US" baseline="0" dirty="0" smtClean="0"/>
              <a:t>It is quasi-biblical worldview—a syncretistic worldview that embraces biblical truth for some things, while adopting prevailing cultural assumptions for everything else. </a:t>
            </a:r>
            <a:br>
              <a:rPr lang="en-US" baseline="0" dirty="0" smtClean="0"/>
            </a:br>
            <a:endParaRPr lang="en-US" baseline="0" dirty="0" smtClean="0"/>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aseline="0" dirty="0" smtClean="0"/>
              <a:t>Who defines the principles that shape the secular realm? Non-Christians. People promoting atheistic worldviews, like Marxism and ISJ. </a:t>
            </a:r>
          </a:p>
          <a:p>
            <a:pPr marL="228600" indent="-228600" eaLnBrk="1" hangingPunct="1">
              <a:buFont typeface="+mj-lt"/>
              <a:buAutoNum type="arabicPeriod"/>
            </a:pPr>
            <a:endParaRPr lang="en-US" baseline="0" dirty="0" smtClean="0"/>
          </a:p>
          <a:p>
            <a:pPr marL="228600" indent="-228600" eaLnBrk="1" hangingPunct="1">
              <a:buFont typeface="+mj-lt"/>
              <a:buAutoNum type="arabicPeriod"/>
            </a:pPr>
            <a:r>
              <a:rPr lang="en-US" baseline="0" dirty="0" smtClean="0"/>
              <a:t>Tragically, this profoundly impacted the church in carrying out her mission. It has prevented her from being salt and light in a dying world. </a:t>
            </a:r>
            <a:br>
              <a:rPr lang="en-US" baseline="0" dirty="0" smtClean="0"/>
            </a:br>
            <a:endParaRPr lang="en-US" baseline="0" dirty="0" smtClean="0"/>
          </a:p>
          <a:p>
            <a:pPr marL="228600" indent="-228600" eaLnBrk="1" hangingPunct="1">
              <a:buFont typeface="+mj-lt"/>
              <a:buAutoNum type="arabicPeriod"/>
            </a:pPr>
            <a:r>
              <a:rPr lang="en-US" baseline="0" dirty="0" smtClean="0"/>
              <a:t>They are Christians on Sunday, but conform to the dominant culture and its postmodern belief-system on Monday.</a:t>
            </a:r>
          </a:p>
          <a:p>
            <a:pPr marL="228600" indent="-228600" eaLnBrk="1" hangingPunct="1">
              <a:buFont typeface="+mj-lt"/>
              <a:buAutoNum type="arabicPeriod"/>
            </a:pPr>
            <a:endParaRPr lang="en-US" baseline="0" dirty="0" smtClean="0"/>
          </a:p>
        </p:txBody>
      </p:sp>
    </p:spTree>
    <p:extLst>
      <p:ext uri="{BB962C8B-B14F-4D97-AF65-F5344CB8AC3E}">
        <p14:creationId xmlns:p14="http://schemas.microsoft.com/office/powerpoint/2010/main" val="19133650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Our cultures and societies are all established upon a deep belief-system. A worldview. A paradigm. This gives rise to foundational principles, which in turn shape policies, laws, and educational curriculum, which drive programs and practices in business, government, education, entertainment, and everywhere else.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i="1" baseline="0" dirty="0" smtClean="0"/>
              <a:t>If it is not the biblical worldview and biblical first principles, it will be another worldview and other first principles.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i="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What do I mean by biblical first principles? I mean things like this: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aseline="0" dirty="0" smtClean="0"/>
              <a:t>God’s moral law is “the law over all” and all people, including the most powerful are under it, and accountable to it. This is the foundation for the rule of law, not the rule of man. The foundation for genuine justice. </a:t>
            </a:r>
            <a:br>
              <a:rPr lang="en-US" baseline="0" dirty="0" smtClean="0"/>
            </a:br>
            <a:endParaRPr lang="en-US" baseline="0" dirty="0" smtClean="0"/>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aseline="0" dirty="0" smtClean="0"/>
              <a:t>All people are made in God’s image and likeness, with God-given dignity and worth. Human life is sacred. This is true of all people, regardless of skin color, ethnicity, sex, or wealth.</a:t>
            </a:r>
            <a:br>
              <a:rPr lang="en-US" baseline="0" dirty="0" smtClean="0"/>
            </a:br>
            <a:endParaRPr lang="en-US" baseline="0" dirty="0" smtClean="0"/>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aseline="0" dirty="0" smtClean="0"/>
              <a:t>All people have God-given rights to life and to freedom. Nobody is born to be a slave to another. Nobody has the right to kill or murder another. These rights must be respected by everyone, particularly the most powerful. </a:t>
            </a:r>
            <a:br>
              <a:rPr lang="en-US" baseline="0" dirty="0" smtClean="0"/>
            </a:br>
            <a:endParaRPr lang="en-US" baseline="0" dirty="0" smtClean="0"/>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aseline="0" dirty="0" smtClean="0"/>
              <a:t>God created man male and female. </a:t>
            </a:r>
            <a:br>
              <a:rPr lang="en-US" baseline="0" dirty="0" smtClean="0"/>
            </a:br>
            <a:endParaRPr lang="en-US" baseline="0" dirty="0" smtClean="0"/>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aseline="0" dirty="0" smtClean="0"/>
              <a:t>He created marriage to be the union of a male and female as husband and wife, and to be the place where children are properly raised and nurtured. Sex is reserved for marriage alone. Marriage is the most basic God-given institution in society, and strong marriages and families are essential to the health of the society.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These principles, and many more, should shape every area of culture. Politics, business, education, government, the arts. Etc.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QUESTION: Are these principles shaping our nation? Are they shaping our laws, policies, educational curriculum? If not, what first principles are? What worldview are they rooted in?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8F20CF1A-1DCD-4C8E-AEA8-0FBC0AB04C9E}" type="slidenum">
              <a:rPr lang="en-US" smtClean="0"/>
              <a:t>6</a:t>
            </a:fld>
            <a:endParaRPr lang="en-US"/>
          </a:p>
        </p:txBody>
      </p:sp>
    </p:spTree>
    <p:extLst>
      <p:ext uri="{BB962C8B-B14F-4D97-AF65-F5344CB8AC3E}">
        <p14:creationId xmlns:p14="http://schemas.microsoft.com/office/powerpoint/2010/main" val="2565754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1904" y="283723"/>
            <a:ext cx="1540241" cy="1154917"/>
          </a:xfrm>
        </p:spPr>
      </p:sp>
      <p:sp>
        <p:nvSpPr>
          <p:cNvPr id="3" name="Notes Placeholder 2"/>
          <p:cNvSpPr>
            <a:spLocks noGrp="1"/>
          </p:cNvSpPr>
          <p:nvPr>
            <p:ph type="body" idx="1"/>
          </p:nvPr>
        </p:nvSpPr>
        <p:spPr>
          <a:xfrm>
            <a:off x="700088" y="1688123"/>
            <a:ext cx="5603875" cy="6905015"/>
          </a:xfrm>
        </p:spPr>
        <p:txBody>
          <a:bodyPr>
            <a:normAutofit/>
          </a:bodyPr>
          <a:lstStyle/>
          <a:p>
            <a:pPr marL="0" indent="0">
              <a:buFont typeface="+mj-lt"/>
              <a:buNone/>
            </a:pPr>
            <a:r>
              <a:rPr lang="en-US" baseline="0" dirty="0" smtClean="0"/>
              <a:t>They had a motto that described their basic worldview. Coram Deo. God is Lord over all. We live in all areas of life “before His face” and “for His glory.” </a:t>
            </a:r>
          </a:p>
          <a:p>
            <a:pPr marL="228600" indent="-228600">
              <a:buFont typeface="+mj-lt"/>
              <a:buAutoNum type="arabicPeriod"/>
            </a:pPr>
            <a:endParaRPr lang="en-US" baseline="0" dirty="0" smtClean="0"/>
          </a:p>
          <a:p>
            <a:pPr marL="228600" indent="-228600">
              <a:buFont typeface="+mj-lt"/>
              <a:buAutoNum type="arabicPeriod"/>
            </a:pPr>
            <a:r>
              <a:rPr lang="en-US" baseline="0" dirty="0" smtClean="0"/>
              <a:t>Now you could be a politician or a businessman and still honor and glorify God, because you were doing your work “before the face of God,” and for His glory. </a:t>
            </a:r>
          </a:p>
          <a:p>
            <a:pPr marL="228600" indent="-228600">
              <a:buFont typeface="+mj-lt"/>
              <a:buAutoNum type="arabicPeriod"/>
            </a:pPr>
            <a:endParaRPr lang="en-US" baseline="0" dirty="0" smtClean="0"/>
          </a:p>
          <a:p>
            <a:pPr marL="228600" indent="-228600">
              <a:buFont typeface="+mj-lt"/>
              <a:buAutoNum type="arabicPeriod"/>
            </a:pPr>
            <a:r>
              <a:rPr lang="en-US" baseline="0" dirty="0" smtClean="0"/>
              <a:t>And His Word wasn’t simply reserved for spiritual matters, but it was a handbook for every area of life! </a:t>
            </a:r>
          </a:p>
          <a:p>
            <a:pPr marL="228600" indent="-228600">
              <a:buFont typeface="+mj-lt"/>
              <a:buAutoNum type="arabicPeriod"/>
            </a:pPr>
            <a:endParaRPr lang="en-US" baseline="0" dirty="0" smtClean="0"/>
          </a:p>
          <a:p>
            <a:pPr marL="228600" indent="-228600">
              <a:buFont typeface="+mj-lt"/>
              <a:buAutoNum type="arabicPeriod"/>
            </a:pPr>
            <a:r>
              <a:rPr lang="en-US" baseline="0" dirty="0" smtClean="0"/>
              <a:t>This changed the way musicians wrote their music. Think of Bach. Soli </a:t>
            </a:r>
            <a:r>
              <a:rPr lang="en-US" baseline="0" dirty="0" err="1" smtClean="0"/>
              <a:t>Deo</a:t>
            </a:r>
            <a:r>
              <a:rPr lang="en-US" baseline="0" dirty="0" smtClean="0"/>
              <a:t> Gloria. No wonder he wrote some of the most beautiful music ever composed.</a:t>
            </a:r>
          </a:p>
          <a:p>
            <a:pPr marL="228600" indent="-228600">
              <a:buFont typeface="+mj-lt"/>
              <a:buAutoNum type="arabicPeriod"/>
            </a:pPr>
            <a:endParaRPr lang="en-US" baseline="0" dirty="0" smtClean="0"/>
          </a:p>
          <a:p>
            <a:pPr marL="228600" indent="-228600">
              <a:buFont typeface="+mj-lt"/>
              <a:buAutoNum type="arabicPeriod"/>
            </a:pPr>
            <a:r>
              <a:rPr lang="en-US" baseline="0" dirty="0" smtClean="0"/>
              <a:t>It impacted architecture. It impacted farming. The farms of northern Europe today continue to be some the most beautiful and productive in the world. </a:t>
            </a:r>
          </a:p>
          <a:p>
            <a:pPr marL="228600" indent="-228600">
              <a:buFont typeface="+mj-lt"/>
              <a:buAutoNum type="arabicPeriod"/>
            </a:pPr>
            <a:endParaRPr lang="en-US" baseline="0" dirty="0" smtClean="0"/>
          </a:p>
          <a:p>
            <a:pPr marL="228600" indent="-228600">
              <a:buFont typeface="+mj-lt"/>
              <a:buAutoNum type="arabicPeriod"/>
            </a:pPr>
            <a:r>
              <a:rPr lang="en-US" baseline="0" dirty="0" smtClean="0"/>
              <a:t>In impacted the entire culture, and lifted the nations of northern Europe out of poverty, and the ripples are being felt even to this day.</a:t>
            </a:r>
          </a:p>
          <a:p>
            <a:pPr marL="228600" indent="-228600">
              <a:buFont typeface="+mj-lt"/>
              <a:buAutoNum type="arabicPeriod"/>
            </a:pPr>
            <a:endParaRPr lang="en-US" baseline="0" dirty="0" smtClean="0"/>
          </a:p>
          <a:p>
            <a:pPr marL="228600" indent="-228600">
              <a:buFont typeface="+mj-lt"/>
              <a:buAutoNum type="arabicPeriod"/>
            </a:pPr>
            <a:r>
              <a:rPr lang="en-US" baseline="0" dirty="0" smtClean="0"/>
              <a:t>The principles of the Bible apply to every area of life, and are to shape every area of life. </a:t>
            </a:r>
          </a:p>
          <a:p>
            <a:pPr marL="228600" indent="-228600">
              <a:buFont typeface="+mj-lt"/>
              <a:buAutoNum type="arabicPeriod"/>
            </a:pPr>
            <a:endParaRPr lang="en-US" baseline="0" dirty="0" smtClean="0"/>
          </a:p>
        </p:txBody>
      </p:sp>
      <p:sp>
        <p:nvSpPr>
          <p:cNvPr id="4" name="Slide Number Placeholder 3"/>
          <p:cNvSpPr>
            <a:spLocks noGrp="1"/>
          </p:cNvSpPr>
          <p:nvPr>
            <p:ph type="sldNum" sz="quarter" idx="10"/>
          </p:nvPr>
        </p:nvSpPr>
        <p:spPr/>
        <p:txBody>
          <a:bodyPr/>
          <a:lstStyle/>
          <a:p>
            <a:fld id="{84DA88B9-424C-4396-8198-90E38A955516}" type="slidenum">
              <a:rPr lang="en-US" smtClean="0"/>
              <a:pPr/>
              <a:t>7</a:t>
            </a:fld>
            <a:endParaRPr lang="en-US" dirty="0"/>
          </a:p>
        </p:txBody>
      </p:sp>
    </p:spTree>
    <p:extLst>
      <p:ext uri="{BB962C8B-B14F-4D97-AF65-F5344CB8AC3E}">
        <p14:creationId xmlns:p14="http://schemas.microsoft.com/office/powerpoint/2010/main" val="24147692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sacred-secular mindset sees Christian faith as personal and private, but not public.</a:t>
            </a:r>
          </a:p>
          <a:p>
            <a:endParaRPr lang="en-US" baseline="0" dirty="0" smtClean="0"/>
          </a:p>
          <a:p>
            <a:r>
              <a:rPr lang="en-US" baseline="0" dirty="0" smtClean="0"/>
              <a:t>Yes, it is personal, but NOT private. It is true for everyone! For all areas of life.</a:t>
            </a:r>
          </a:p>
          <a:p>
            <a:endParaRPr lang="en-US" baseline="0" dirty="0" smtClean="0"/>
          </a:p>
          <a:p>
            <a:r>
              <a:rPr lang="en-US" dirty="0" smtClean="0"/>
              <a:t>“We must affirm the gospel not only as an invitation to a private and personal decision but as public truth which ought to be acknowledged as true for the whole of the life of society.”</a:t>
            </a:r>
          </a:p>
          <a:p>
            <a:r>
              <a:rPr lang="en-US" dirty="0" smtClean="0"/>
              <a:t>- </a:t>
            </a:r>
            <a:r>
              <a:rPr lang="en-US" dirty="0" err="1" smtClean="0"/>
              <a:t>Lesslie</a:t>
            </a:r>
            <a:r>
              <a:rPr lang="en-US" dirty="0" smtClean="0"/>
              <a:t> </a:t>
            </a:r>
            <a:r>
              <a:rPr lang="en-US" dirty="0" err="1" smtClean="0"/>
              <a:t>Newbigin</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8F20CF1A-1DCD-4C8E-AEA8-0FBC0AB04C9E}" type="slidenum">
              <a:rPr lang="en-US" smtClean="0"/>
              <a:t>8</a:t>
            </a:fld>
            <a:endParaRPr lang="en-US"/>
          </a:p>
        </p:txBody>
      </p:sp>
    </p:spTree>
    <p:extLst>
      <p:ext uri="{BB962C8B-B14F-4D97-AF65-F5344CB8AC3E}">
        <p14:creationId xmlns:p14="http://schemas.microsoft.com/office/powerpoint/2010/main" val="2449834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11/7/2022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11/7/2022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11/7/2022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11/7/2022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11/7/2022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11/7/2022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11/7/2022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5.png"/><Relationship Id="rId4" Type="http://schemas.openxmlformats.org/officeDocument/2006/relationships/diagramLayout" Target="../diagrams/layout1.xml"/><Relationship Id="rId9"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5.png"/><Relationship Id="rId4" Type="http://schemas.openxmlformats.org/officeDocument/2006/relationships/diagramLayout" Target="../diagrams/layout2.xml"/><Relationship Id="rId9"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739186"/>
            <a:ext cx="9144000" cy="2387600"/>
          </a:xfrm>
        </p:spPr>
        <p:txBody>
          <a:bodyPr>
            <a:normAutofit/>
          </a:bodyPr>
          <a:lstStyle/>
          <a:p>
            <a:r>
              <a:rPr lang="en-US" dirty="0" smtClean="0"/>
              <a:t>Foundational </a:t>
            </a:r>
            <a:r>
              <a:rPr lang="en-US" dirty="0"/>
              <a:t>Principles for Flourishing Nations</a:t>
            </a:r>
          </a:p>
        </p:txBody>
      </p:sp>
      <p:sp>
        <p:nvSpPr>
          <p:cNvPr id="3" name="Subtitle 2"/>
          <p:cNvSpPr>
            <a:spLocks noGrp="1"/>
          </p:cNvSpPr>
          <p:nvPr>
            <p:ph type="subTitle" idx="1"/>
          </p:nvPr>
        </p:nvSpPr>
        <p:spPr/>
        <p:txBody>
          <a:bodyPr/>
          <a:lstStyle/>
          <a:p>
            <a:endParaRPr lang="en-US" dirty="0" smtClean="0"/>
          </a:p>
          <a:p>
            <a:r>
              <a:rPr lang="en-US" sz="3600" dirty="0" smtClean="0"/>
              <a:t>Global Forum 2022</a:t>
            </a:r>
            <a:endParaRPr lang="en-US" sz="36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2270" y="4842407"/>
            <a:ext cx="1524213" cy="1143160"/>
          </a:xfrm>
          <a:prstGeom prst="rect">
            <a:avLst/>
          </a:prstGeom>
        </p:spPr>
      </p:pic>
    </p:spTree>
    <p:extLst>
      <p:ext uri="{BB962C8B-B14F-4D97-AF65-F5344CB8AC3E}">
        <p14:creationId xmlns:p14="http://schemas.microsoft.com/office/powerpoint/2010/main" val="38394808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49233" y="1334987"/>
            <a:ext cx="4946469" cy="3785652"/>
          </a:xfrm>
          <a:prstGeom prst="rect">
            <a:avLst/>
          </a:prstGeom>
          <a:noFill/>
        </p:spPr>
        <p:txBody>
          <a:bodyPr wrap="square" rtlCol="0">
            <a:spAutoFit/>
          </a:bodyPr>
          <a:lstStyle/>
          <a:p>
            <a:r>
              <a:rPr lang="en-US" sz="4000" dirty="0"/>
              <a:t>There is a law that transcends man-made laws. One that defines good and evil for all peoples, for all time. God’s moral law. </a:t>
            </a:r>
            <a:endParaRPr lang="en-US" sz="4000" dirty="0"/>
          </a:p>
        </p:txBody>
      </p:sp>
      <p:pic>
        <p:nvPicPr>
          <p:cNvPr id="7" name="Picture 6"/>
          <p:cNvPicPr>
            <a:picLocks noChangeAspect="1"/>
          </p:cNvPicPr>
          <p:nvPr/>
        </p:nvPicPr>
        <p:blipFill>
          <a:blip r:embed="rId2"/>
          <a:stretch>
            <a:fillRect/>
          </a:stretch>
        </p:blipFill>
        <p:spPr>
          <a:xfrm>
            <a:off x="6244045" y="1274716"/>
            <a:ext cx="5400097" cy="3845923"/>
          </a:xfrm>
          <a:prstGeom prst="rect">
            <a:avLst/>
          </a:prstGeom>
          <a:ln>
            <a:noFill/>
          </a:ln>
          <a:effectLst>
            <a:softEdge rad="112500"/>
          </a:effectLst>
        </p:spPr>
      </p:pic>
    </p:spTree>
    <p:extLst>
      <p:ext uri="{BB962C8B-B14F-4D97-AF65-F5344CB8AC3E}">
        <p14:creationId xmlns:p14="http://schemas.microsoft.com/office/powerpoint/2010/main" val="26874615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75359" y="1837509"/>
            <a:ext cx="4946469" cy="3170099"/>
          </a:xfrm>
          <a:prstGeom prst="rect">
            <a:avLst/>
          </a:prstGeom>
          <a:noFill/>
        </p:spPr>
        <p:txBody>
          <a:bodyPr wrap="square" rtlCol="0">
            <a:spAutoFit/>
          </a:bodyPr>
          <a:lstStyle/>
          <a:p>
            <a:r>
              <a:rPr lang="en-US" sz="4000" dirty="0"/>
              <a:t>All human life </a:t>
            </a:r>
            <a:r>
              <a:rPr lang="en-US" sz="4000" dirty="0" smtClean="0"/>
              <a:t>is created by God, and is therefore </a:t>
            </a:r>
            <a:r>
              <a:rPr lang="en-US" sz="4000" dirty="0"/>
              <a:t>sacred, with God-given dignity, purpose, and </a:t>
            </a:r>
            <a:r>
              <a:rPr lang="en-US" sz="4000" dirty="0" smtClean="0"/>
              <a:t>worth.</a:t>
            </a:r>
            <a:endParaRPr lang="en-US" sz="4000" i="1" dirty="0"/>
          </a:p>
        </p:txBody>
      </p:sp>
      <p:pic>
        <p:nvPicPr>
          <p:cNvPr id="2" name="Picture 1"/>
          <p:cNvPicPr>
            <a:picLocks noChangeAspect="1"/>
          </p:cNvPicPr>
          <p:nvPr/>
        </p:nvPicPr>
        <p:blipFill>
          <a:blip r:embed="rId2"/>
          <a:stretch>
            <a:fillRect/>
          </a:stretch>
        </p:blipFill>
        <p:spPr>
          <a:xfrm>
            <a:off x="6666003" y="971656"/>
            <a:ext cx="4276725" cy="4286250"/>
          </a:xfrm>
          <a:prstGeom prst="rect">
            <a:avLst/>
          </a:prstGeom>
          <a:ln>
            <a:noFill/>
          </a:ln>
          <a:effectLst>
            <a:softEdge rad="112500"/>
          </a:effectLst>
        </p:spPr>
      </p:pic>
    </p:spTree>
    <p:extLst>
      <p:ext uri="{BB962C8B-B14F-4D97-AF65-F5344CB8AC3E}">
        <p14:creationId xmlns:p14="http://schemas.microsoft.com/office/powerpoint/2010/main" val="219618321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75359" y="1837509"/>
            <a:ext cx="4946469" cy="1938992"/>
          </a:xfrm>
          <a:prstGeom prst="rect">
            <a:avLst/>
          </a:prstGeom>
          <a:noFill/>
        </p:spPr>
        <p:txBody>
          <a:bodyPr wrap="square" rtlCol="0">
            <a:spAutoFit/>
          </a:bodyPr>
          <a:lstStyle/>
          <a:p>
            <a:r>
              <a:rPr lang="en-US" sz="4000" dirty="0"/>
              <a:t>Humans are to </a:t>
            </a:r>
            <a:r>
              <a:rPr lang="en-US" sz="4000" dirty="0" smtClean="0"/>
              <a:t>rule over, and wisely steward </a:t>
            </a:r>
            <a:r>
              <a:rPr lang="en-US" sz="4000" dirty="0"/>
              <a:t>creation. </a:t>
            </a:r>
            <a:endParaRPr lang="en-US" sz="4000" i="1" dirty="0"/>
          </a:p>
        </p:txBody>
      </p:sp>
      <p:pic>
        <p:nvPicPr>
          <p:cNvPr id="3" name="Picture 2"/>
          <p:cNvPicPr>
            <a:picLocks noChangeAspect="1"/>
          </p:cNvPicPr>
          <p:nvPr/>
        </p:nvPicPr>
        <p:blipFill>
          <a:blip r:embed="rId2"/>
          <a:stretch>
            <a:fillRect/>
          </a:stretch>
        </p:blipFill>
        <p:spPr>
          <a:xfrm>
            <a:off x="6230847" y="1206271"/>
            <a:ext cx="5035323" cy="3714071"/>
          </a:xfrm>
          <a:prstGeom prst="rect">
            <a:avLst/>
          </a:prstGeom>
          <a:ln>
            <a:noFill/>
          </a:ln>
          <a:effectLst>
            <a:softEdge rad="112500"/>
          </a:effectLst>
        </p:spPr>
      </p:pic>
    </p:spTree>
    <p:extLst>
      <p:ext uri="{BB962C8B-B14F-4D97-AF65-F5344CB8AC3E}">
        <p14:creationId xmlns:p14="http://schemas.microsoft.com/office/powerpoint/2010/main" val="22588307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75359" y="1837509"/>
            <a:ext cx="4946469" cy="1938992"/>
          </a:xfrm>
          <a:prstGeom prst="rect">
            <a:avLst/>
          </a:prstGeom>
          <a:noFill/>
        </p:spPr>
        <p:txBody>
          <a:bodyPr wrap="square" rtlCol="0">
            <a:spAutoFit/>
          </a:bodyPr>
          <a:lstStyle/>
          <a:p>
            <a:r>
              <a:rPr lang="en-US" sz="4000" dirty="0"/>
              <a:t>Human creativity is the source of </a:t>
            </a:r>
            <a:r>
              <a:rPr lang="en-US" sz="4000" dirty="0" smtClean="0"/>
              <a:t>resources and wealth</a:t>
            </a:r>
            <a:endParaRPr lang="en-US" sz="4000" i="1" dirty="0"/>
          </a:p>
        </p:txBody>
      </p:sp>
      <p:pic>
        <p:nvPicPr>
          <p:cNvPr id="2" name="Picture 1"/>
          <p:cNvPicPr>
            <a:picLocks noChangeAspect="1"/>
          </p:cNvPicPr>
          <p:nvPr/>
        </p:nvPicPr>
        <p:blipFill>
          <a:blip r:embed="rId2"/>
          <a:stretch>
            <a:fillRect/>
          </a:stretch>
        </p:blipFill>
        <p:spPr>
          <a:xfrm>
            <a:off x="6801394" y="1147627"/>
            <a:ext cx="4728753" cy="4174602"/>
          </a:xfrm>
          <a:prstGeom prst="rect">
            <a:avLst/>
          </a:prstGeom>
          <a:ln>
            <a:noFill/>
          </a:ln>
          <a:effectLst>
            <a:softEdge rad="112500"/>
          </a:effectLst>
        </p:spPr>
      </p:pic>
    </p:spTree>
    <p:extLst>
      <p:ext uri="{BB962C8B-B14F-4D97-AF65-F5344CB8AC3E}">
        <p14:creationId xmlns:p14="http://schemas.microsoft.com/office/powerpoint/2010/main" val="19945262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57942" y="783771"/>
            <a:ext cx="4946469" cy="5016758"/>
          </a:xfrm>
          <a:prstGeom prst="rect">
            <a:avLst/>
          </a:prstGeom>
          <a:noFill/>
        </p:spPr>
        <p:txBody>
          <a:bodyPr wrap="square" rtlCol="0">
            <a:spAutoFit/>
          </a:bodyPr>
          <a:lstStyle/>
          <a:p>
            <a:r>
              <a:rPr lang="en-US" sz="3200" dirty="0" smtClean="0"/>
              <a:t>Because the </a:t>
            </a:r>
            <a:r>
              <a:rPr lang="en-US" sz="3200" dirty="0"/>
              <a:t>source of evil, brokenness, and suffering in the world is inside of us, in our sinful hearts. </a:t>
            </a:r>
            <a:endParaRPr lang="en-US" sz="3200" dirty="0" smtClean="0"/>
          </a:p>
          <a:p>
            <a:endParaRPr lang="en-US" sz="3200" dirty="0"/>
          </a:p>
          <a:p>
            <a:r>
              <a:rPr lang="en-US" sz="3200" dirty="0" smtClean="0"/>
              <a:t>Therefore, social </a:t>
            </a:r>
            <a:r>
              <a:rPr lang="en-US" sz="3200" dirty="0"/>
              <a:t>and cultural transformation </a:t>
            </a:r>
            <a:r>
              <a:rPr lang="en-US" sz="3200" dirty="0" smtClean="0"/>
              <a:t>begins with </a:t>
            </a:r>
            <a:r>
              <a:rPr lang="en-US" sz="3200" dirty="0"/>
              <a:t>inward </a:t>
            </a:r>
            <a:r>
              <a:rPr lang="en-US" sz="3200" dirty="0" smtClean="0"/>
              <a:t>transformation </a:t>
            </a:r>
            <a:r>
              <a:rPr lang="en-US" sz="3200" dirty="0"/>
              <a:t>through the </a:t>
            </a:r>
            <a:r>
              <a:rPr lang="en-US" sz="3200" dirty="0" smtClean="0"/>
              <a:t>Gospel.</a:t>
            </a:r>
            <a:endParaRPr lang="en-US" sz="3200" i="1" dirty="0"/>
          </a:p>
        </p:txBody>
      </p:sp>
      <p:pic>
        <p:nvPicPr>
          <p:cNvPr id="3" name="Picture 2"/>
          <p:cNvPicPr>
            <a:picLocks noChangeAspect="1"/>
          </p:cNvPicPr>
          <p:nvPr/>
        </p:nvPicPr>
        <p:blipFill>
          <a:blip r:embed="rId2"/>
          <a:stretch>
            <a:fillRect/>
          </a:stretch>
        </p:blipFill>
        <p:spPr>
          <a:xfrm>
            <a:off x="6505303" y="1637991"/>
            <a:ext cx="4961307" cy="3308317"/>
          </a:xfrm>
          <a:prstGeom prst="rect">
            <a:avLst/>
          </a:prstGeom>
          <a:ln>
            <a:noFill/>
          </a:ln>
          <a:effectLst>
            <a:softEdge rad="112500"/>
          </a:effectLst>
        </p:spPr>
      </p:pic>
    </p:spTree>
    <p:extLst>
      <p:ext uri="{BB962C8B-B14F-4D97-AF65-F5344CB8AC3E}">
        <p14:creationId xmlns:p14="http://schemas.microsoft.com/office/powerpoint/2010/main" val="260784303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44730" y="1153269"/>
            <a:ext cx="4946469" cy="3970318"/>
          </a:xfrm>
          <a:prstGeom prst="rect">
            <a:avLst/>
          </a:prstGeom>
          <a:noFill/>
        </p:spPr>
        <p:txBody>
          <a:bodyPr wrap="square" rtlCol="0">
            <a:spAutoFit/>
          </a:bodyPr>
          <a:lstStyle/>
          <a:p>
            <a:r>
              <a:rPr lang="en-US" sz="3600" dirty="0"/>
              <a:t>God works in history to fulfill His redemptive purpose, </a:t>
            </a:r>
            <a:r>
              <a:rPr lang="en-US" sz="3600" dirty="0" smtClean="0"/>
              <a:t>and grants </a:t>
            </a:r>
            <a:r>
              <a:rPr lang="en-US" sz="3600" dirty="0"/>
              <a:t>us the privilege of participating in fulfilling His purposes in the world.</a:t>
            </a:r>
          </a:p>
        </p:txBody>
      </p:sp>
      <p:pic>
        <p:nvPicPr>
          <p:cNvPr id="3" name="Picture 2"/>
          <p:cNvPicPr>
            <a:picLocks noChangeAspect="1"/>
          </p:cNvPicPr>
          <p:nvPr/>
        </p:nvPicPr>
        <p:blipFill>
          <a:blip r:embed="rId2"/>
          <a:stretch>
            <a:fillRect/>
          </a:stretch>
        </p:blipFill>
        <p:spPr>
          <a:xfrm>
            <a:off x="6579870" y="1461374"/>
            <a:ext cx="4762500" cy="3181350"/>
          </a:xfrm>
          <a:prstGeom prst="rect">
            <a:avLst/>
          </a:prstGeom>
          <a:ln>
            <a:noFill/>
          </a:ln>
          <a:effectLst>
            <a:softEdge rad="112500"/>
          </a:effectLst>
        </p:spPr>
      </p:pic>
    </p:spTree>
    <p:extLst>
      <p:ext uri="{BB962C8B-B14F-4D97-AF65-F5344CB8AC3E}">
        <p14:creationId xmlns:p14="http://schemas.microsoft.com/office/powerpoint/2010/main" val="132336448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44730" y="1153269"/>
            <a:ext cx="4946469" cy="3170099"/>
          </a:xfrm>
          <a:prstGeom prst="rect">
            <a:avLst/>
          </a:prstGeom>
          <a:noFill/>
        </p:spPr>
        <p:txBody>
          <a:bodyPr wrap="square" rtlCol="0">
            <a:spAutoFit/>
          </a:bodyPr>
          <a:lstStyle/>
          <a:p>
            <a:r>
              <a:rPr lang="en-US" sz="4000" dirty="0"/>
              <a:t>Marriage and </a:t>
            </a:r>
            <a:r>
              <a:rPr lang="en-US" sz="4000" dirty="0" smtClean="0"/>
              <a:t>family are </a:t>
            </a:r>
            <a:r>
              <a:rPr lang="en-US" sz="4000" dirty="0"/>
              <a:t>the basic building blocks of strong, healthy communities and nations.</a:t>
            </a:r>
          </a:p>
        </p:txBody>
      </p:sp>
      <p:pic>
        <p:nvPicPr>
          <p:cNvPr id="2" name="Picture 1"/>
          <p:cNvPicPr>
            <a:picLocks noChangeAspect="1"/>
          </p:cNvPicPr>
          <p:nvPr/>
        </p:nvPicPr>
        <p:blipFill>
          <a:blip r:embed="rId2"/>
          <a:stretch>
            <a:fillRect/>
          </a:stretch>
        </p:blipFill>
        <p:spPr>
          <a:xfrm>
            <a:off x="6340656" y="1246941"/>
            <a:ext cx="4857750" cy="3228975"/>
          </a:xfrm>
          <a:prstGeom prst="rect">
            <a:avLst/>
          </a:prstGeom>
          <a:ln>
            <a:noFill/>
          </a:ln>
          <a:effectLst>
            <a:softEdge rad="112500"/>
          </a:effectLst>
        </p:spPr>
      </p:pic>
    </p:spTree>
    <p:extLst>
      <p:ext uri="{BB962C8B-B14F-4D97-AF65-F5344CB8AC3E}">
        <p14:creationId xmlns:p14="http://schemas.microsoft.com/office/powerpoint/2010/main" val="271577383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14399" y="1841246"/>
            <a:ext cx="4946469" cy="1938992"/>
          </a:xfrm>
          <a:prstGeom prst="rect">
            <a:avLst/>
          </a:prstGeom>
          <a:noFill/>
        </p:spPr>
        <p:txBody>
          <a:bodyPr wrap="square" rtlCol="0">
            <a:spAutoFit/>
          </a:bodyPr>
          <a:lstStyle/>
          <a:p>
            <a:r>
              <a:rPr lang="en-US" sz="4000" dirty="0"/>
              <a:t>God and His creation affirm both unity and </a:t>
            </a:r>
            <a:r>
              <a:rPr lang="en-US" sz="4000" dirty="0" smtClean="0"/>
              <a:t>diversity.</a:t>
            </a:r>
            <a:endParaRPr lang="en-US" sz="4000" dirty="0"/>
          </a:p>
        </p:txBody>
      </p:sp>
      <p:pic>
        <p:nvPicPr>
          <p:cNvPr id="3" name="Picture 2"/>
          <p:cNvPicPr>
            <a:picLocks noChangeAspect="1"/>
          </p:cNvPicPr>
          <p:nvPr/>
        </p:nvPicPr>
        <p:blipFill>
          <a:blip r:embed="rId2"/>
          <a:stretch>
            <a:fillRect/>
          </a:stretch>
        </p:blipFill>
        <p:spPr>
          <a:xfrm>
            <a:off x="5860868" y="1012613"/>
            <a:ext cx="5399787" cy="3596258"/>
          </a:xfrm>
          <a:prstGeom prst="rect">
            <a:avLst/>
          </a:prstGeom>
          <a:ln>
            <a:noFill/>
          </a:ln>
          <a:effectLst>
            <a:softEdge rad="112500"/>
          </a:effectLst>
        </p:spPr>
      </p:pic>
    </p:spTree>
    <p:extLst>
      <p:ext uri="{BB962C8B-B14F-4D97-AF65-F5344CB8AC3E}">
        <p14:creationId xmlns:p14="http://schemas.microsoft.com/office/powerpoint/2010/main" val="277831226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44731" y="1849954"/>
            <a:ext cx="4946469" cy="1938992"/>
          </a:xfrm>
          <a:prstGeom prst="rect">
            <a:avLst/>
          </a:prstGeom>
          <a:noFill/>
        </p:spPr>
        <p:txBody>
          <a:bodyPr wrap="square" rtlCol="0">
            <a:spAutoFit/>
          </a:bodyPr>
          <a:lstStyle/>
          <a:p>
            <a:r>
              <a:rPr lang="en-US" sz="4000" dirty="0"/>
              <a:t>Love your neighbor</a:t>
            </a:r>
            <a:r>
              <a:rPr lang="en-US" sz="4000" dirty="0" smtClean="0"/>
              <a:t>. This is our highest moral duty. </a:t>
            </a:r>
            <a:endParaRPr lang="en-US" sz="4000" dirty="0"/>
          </a:p>
        </p:txBody>
      </p:sp>
      <p:pic>
        <p:nvPicPr>
          <p:cNvPr id="2" name="Picture 1"/>
          <p:cNvPicPr>
            <a:picLocks noChangeAspect="1"/>
          </p:cNvPicPr>
          <p:nvPr/>
        </p:nvPicPr>
        <p:blipFill>
          <a:blip r:embed="rId2"/>
          <a:stretch>
            <a:fillRect/>
          </a:stretch>
        </p:blipFill>
        <p:spPr>
          <a:xfrm>
            <a:off x="5625737" y="1089524"/>
            <a:ext cx="5610361" cy="3978461"/>
          </a:xfrm>
          <a:prstGeom prst="rect">
            <a:avLst/>
          </a:prstGeom>
          <a:ln>
            <a:noFill/>
          </a:ln>
          <a:effectLst>
            <a:softEdge rad="112500"/>
          </a:effectLst>
        </p:spPr>
      </p:pic>
    </p:spTree>
    <p:extLst>
      <p:ext uri="{BB962C8B-B14F-4D97-AF65-F5344CB8AC3E}">
        <p14:creationId xmlns:p14="http://schemas.microsoft.com/office/powerpoint/2010/main" val="309351491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66354" y="1595342"/>
            <a:ext cx="4241075" cy="3170099"/>
          </a:xfrm>
          <a:prstGeom prst="rect">
            <a:avLst/>
          </a:prstGeom>
          <a:noFill/>
        </p:spPr>
        <p:txBody>
          <a:bodyPr wrap="square" rtlCol="0">
            <a:spAutoFit/>
          </a:bodyPr>
          <a:lstStyle/>
          <a:p>
            <a:r>
              <a:rPr lang="en-US" sz="4000" dirty="0"/>
              <a:t>Authority is God-granted, and to be used to serve those under authority for their own </a:t>
            </a:r>
            <a:r>
              <a:rPr lang="en-US" sz="4000" dirty="0" smtClean="0"/>
              <a:t>good.</a:t>
            </a:r>
            <a:endParaRPr lang="en-US" sz="4000" dirty="0"/>
          </a:p>
        </p:txBody>
      </p:sp>
      <p:pic>
        <p:nvPicPr>
          <p:cNvPr id="3" name="Picture 2"/>
          <p:cNvPicPr>
            <a:picLocks noChangeAspect="1"/>
          </p:cNvPicPr>
          <p:nvPr/>
        </p:nvPicPr>
        <p:blipFill>
          <a:blip r:embed="rId2"/>
          <a:stretch>
            <a:fillRect/>
          </a:stretch>
        </p:blipFill>
        <p:spPr>
          <a:xfrm>
            <a:off x="6104708" y="1056323"/>
            <a:ext cx="4886597" cy="4682989"/>
          </a:xfrm>
          <a:prstGeom prst="rect">
            <a:avLst/>
          </a:prstGeom>
          <a:ln>
            <a:noFill/>
          </a:ln>
          <a:effectLst>
            <a:softEdge rad="112500"/>
          </a:effectLst>
        </p:spPr>
      </p:pic>
    </p:spTree>
    <p:extLst>
      <p:ext uri="{BB962C8B-B14F-4D97-AF65-F5344CB8AC3E}">
        <p14:creationId xmlns:p14="http://schemas.microsoft.com/office/powerpoint/2010/main" val="27056848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 Principle? </a:t>
            </a:r>
            <a:endParaRPr lang="en-US" dirty="0"/>
          </a:p>
        </p:txBody>
      </p:sp>
      <p:sp>
        <p:nvSpPr>
          <p:cNvPr id="3" name="Content Placeholder 2"/>
          <p:cNvSpPr>
            <a:spLocks noGrp="1"/>
          </p:cNvSpPr>
          <p:nvPr>
            <p:ph idx="1"/>
          </p:nvPr>
        </p:nvSpPr>
        <p:spPr>
          <a:xfrm>
            <a:off x="838200" y="2417808"/>
            <a:ext cx="4630783" cy="4351338"/>
          </a:xfrm>
        </p:spPr>
        <p:txBody>
          <a:bodyPr/>
          <a:lstStyle/>
          <a:p>
            <a:pPr marL="0" indent="0">
              <a:buNone/>
            </a:pPr>
            <a:r>
              <a:rPr lang="en-US" dirty="0" smtClean="0"/>
              <a:t>A </a:t>
            </a:r>
            <a:r>
              <a:rPr lang="en-US" dirty="0"/>
              <a:t>fundamental truth </a:t>
            </a:r>
            <a:r>
              <a:rPr lang="en-US" dirty="0" smtClean="0"/>
              <a:t>that </a:t>
            </a:r>
            <a:r>
              <a:rPr lang="en-US" dirty="0"/>
              <a:t>serves as the foundation for a system of belief. </a:t>
            </a:r>
          </a:p>
          <a:p>
            <a:endParaRPr lang="en-US" dirty="0"/>
          </a:p>
        </p:txBody>
      </p:sp>
      <p:pic>
        <p:nvPicPr>
          <p:cNvPr id="4" name="Picture 3"/>
          <p:cNvPicPr>
            <a:picLocks noChangeAspect="1"/>
          </p:cNvPicPr>
          <p:nvPr/>
        </p:nvPicPr>
        <p:blipFill>
          <a:blip r:embed="rId2"/>
          <a:stretch>
            <a:fillRect/>
          </a:stretch>
        </p:blipFill>
        <p:spPr>
          <a:xfrm>
            <a:off x="5712823" y="1690688"/>
            <a:ext cx="5806897" cy="3873155"/>
          </a:xfrm>
          <a:prstGeom prst="rect">
            <a:avLst/>
          </a:prstGeom>
          <a:ln>
            <a:noFill/>
          </a:ln>
          <a:effectLst>
            <a:softEdge rad="112500"/>
          </a:effectLst>
        </p:spPr>
      </p:pic>
    </p:spTree>
    <p:extLst>
      <p:ext uri="{BB962C8B-B14F-4D97-AF65-F5344CB8AC3E}">
        <p14:creationId xmlns:p14="http://schemas.microsoft.com/office/powerpoint/2010/main" val="385378033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24641" y="972095"/>
            <a:ext cx="2743788" cy="41572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p:cNvPicPr>
            <a:picLocks noChangeAspect="1"/>
          </p:cNvPicPr>
          <p:nvPr/>
        </p:nvPicPr>
        <p:blipFill>
          <a:blip r:embed="rId3"/>
          <a:stretch>
            <a:fillRect/>
          </a:stretch>
        </p:blipFill>
        <p:spPr>
          <a:xfrm>
            <a:off x="8536397" y="945482"/>
            <a:ext cx="2769504" cy="4280142"/>
          </a:xfrm>
          <a:prstGeom prst="rect">
            <a:avLst/>
          </a:prstGeom>
        </p:spPr>
      </p:pic>
      <p:pic>
        <p:nvPicPr>
          <p:cNvPr id="4" name="Picture 3"/>
          <p:cNvPicPr>
            <a:picLocks noChangeAspect="1"/>
          </p:cNvPicPr>
          <p:nvPr/>
        </p:nvPicPr>
        <p:blipFill>
          <a:blip r:embed="rId4"/>
          <a:stretch>
            <a:fillRect/>
          </a:stretch>
        </p:blipFill>
        <p:spPr>
          <a:xfrm>
            <a:off x="4859382" y="972095"/>
            <a:ext cx="2786062" cy="42535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43123807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nvPr>
        </p:nvGraphicFramePr>
        <p:xfrm>
          <a:off x="1403350" y="1405467"/>
          <a:ext cx="6350000" cy="43476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p:cNvPicPr>
            <a:picLocks noChangeAspect="1"/>
          </p:cNvPicPr>
          <p:nvPr/>
        </p:nvPicPr>
        <p:blipFill>
          <a:blip r:embed="rId8"/>
          <a:stretch>
            <a:fillRect/>
          </a:stretch>
        </p:blipFill>
        <p:spPr>
          <a:xfrm>
            <a:off x="8304901" y="2549189"/>
            <a:ext cx="2798102" cy="1754097"/>
          </a:xfrm>
          <a:prstGeom prst="rect">
            <a:avLst/>
          </a:prstGeom>
        </p:spPr>
      </p:pic>
      <p:pic>
        <p:nvPicPr>
          <p:cNvPr id="5" name="Picture 4"/>
          <p:cNvPicPr>
            <a:picLocks noChangeAspect="1"/>
          </p:cNvPicPr>
          <p:nvPr/>
        </p:nvPicPr>
        <p:blipFill>
          <a:blip r:embed="rId9"/>
          <a:stretch>
            <a:fillRect/>
          </a:stretch>
        </p:blipFill>
        <p:spPr>
          <a:xfrm>
            <a:off x="8175618" y="4425772"/>
            <a:ext cx="2927385" cy="1951590"/>
          </a:xfrm>
          <a:prstGeom prst="rect">
            <a:avLst/>
          </a:prstGeom>
        </p:spPr>
      </p:pic>
      <p:pic>
        <p:nvPicPr>
          <p:cNvPr id="6" name="Picture 5"/>
          <p:cNvPicPr>
            <a:picLocks noChangeAspect="1"/>
          </p:cNvPicPr>
          <p:nvPr/>
        </p:nvPicPr>
        <p:blipFill>
          <a:blip r:embed="rId10"/>
          <a:stretch>
            <a:fillRect/>
          </a:stretch>
        </p:blipFill>
        <p:spPr>
          <a:xfrm>
            <a:off x="8175617" y="170030"/>
            <a:ext cx="2927385" cy="2379160"/>
          </a:xfrm>
          <a:prstGeom prst="rect">
            <a:avLst/>
          </a:prstGeom>
        </p:spPr>
      </p:pic>
    </p:spTree>
    <p:extLst>
      <p:ext uri="{BB962C8B-B14F-4D97-AF65-F5344CB8AC3E}">
        <p14:creationId xmlns:p14="http://schemas.microsoft.com/office/powerpoint/2010/main" val="285769919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John Amos Comenius</a:t>
            </a:r>
            <a:endParaRPr lang="en-US" dirty="0"/>
          </a:p>
        </p:txBody>
      </p:sp>
      <p:pic>
        <p:nvPicPr>
          <p:cNvPr id="6" name="Content Placeholder 5"/>
          <p:cNvPicPr>
            <a:picLocks noGrp="1" noChangeAspect="1"/>
          </p:cNvPicPr>
          <p:nvPr>
            <p:ph idx="1"/>
          </p:nvPr>
        </p:nvPicPr>
        <p:blipFill>
          <a:blip r:embed="rId2"/>
          <a:stretch>
            <a:fillRect/>
          </a:stretch>
        </p:blipFill>
        <p:spPr>
          <a:xfrm>
            <a:off x="1777148" y="1560058"/>
            <a:ext cx="3186059" cy="4809146"/>
          </a:xfrm>
          <a:prstGeom prst="rect">
            <a:avLst/>
          </a:prstGeom>
          <a:ln>
            <a:noFill/>
          </a:ln>
          <a:effectLst>
            <a:softEdge rad="112500"/>
          </a:effectLst>
        </p:spPr>
      </p:pic>
      <p:sp>
        <p:nvSpPr>
          <p:cNvPr id="7" name="TextBox 6"/>
          <p:cNvSpPr txBox="1"/>
          <p:nvPr/>
        </p:nvSpPr>
        <p:spPr>
          <a:xfrm>
            <a:off x="5939246" y="1907177"/>
            <a:ext cx="5016137" cy="2893100"/>
          </a:xfrm>
          <a:prstGeom prst="rect">
            <a:avLst/>
          </a:prstGeom>
          <a:noFill/>
        </p:spPr>
        <p:txBody>
          <a:bodyPr wrap="square" rtlCol="0">
            <a:spAutoFit/>
          </a:bodyPr>
          <a:lstStyle/>
          <a:p>
            <a:r>
              <a:rPr lang="en-US" u="sng" dirty="0" smtClean="0"/>
              <a:t>Foundational Principles</a:t>
            </a:r>
          </a:p>
          <a:p>
            <a:endParaRPr lang="en-US" dirty="0"/>
          </a:p>
          <a:p>
            <a:pPr marL="285750" indent="-285750">
              <a:buFont typeface="Arial" panose="020B0604020202020204" pitchFamily="34" charset="0"/>
              <a:buChar char="•"/>
            </a:pPr>
            <a:r>
              <a:rPr lang="en-US" dirty="0" smtClean="0"/>
              <a:t>All </a:t>
            </a:r>
            <a:r>
              <a:rPr lang="en-US" dirty="0"/>
              <a:t>human life is sacred, with God-given dignity, purpose, and </a:t>
            </a:r>
            <a:r>
              <a:rPr lang="en-US" dirty="0" smtClean="0"/>
              <a:t>worth. </a:t>
            </a:r>
          </a:p>
          <a:p>
            <a:endParaRPr lang="en-US" dirty="0"/>
          </a:p>
          <a:p>
            <a:pPr marL="285750" indent="-285750">
              <a:buFont typeface="Arial" panose="020B0604020202020204" pitchFamily="34" charset="0"/>
              <a:buChar char="•"/>
            </a:pPr>
            <a:r>
              <a:rPr lang="en-US" dirty="0"/>
              <a:t>Humans are to wisely rule over creation. </a:t>
            </a:r>
            <a:r>
              <a:rPr lang="en-US" dirty="0" smtClean="0"/>
              <a:t/>
            </a:r>
            <a:br>
              <a:rPr lang="en-US" dirty="0" smtClean="0"/>
            </a:br>
            <a:endParaRPr lang="en-US" dirty="0"/>
          </a:p>
          <a:p>
            <a:r>
              <a:rPr lang="en-US" u="sng" dirty="0" smtClean="0"/>
              <a:t>A “Secondary Principle” Applied to Education</a:t>
            </a:r>
            <a:endParaRPr lang="en-US" u="sng" dirty="0"/>
          </a:p>
          <a:p>
            <a:endParaRPr lang="en-US" dirty="0" smtClean="0"/>
          </a:p>
          <a:p>
            <a:r>
              <a:rPr lang="en-US" sz="2000" b="1" i="1" dirty="0" smtClean="0"/>
              <a:t>“</a:t>
            </a:r>
            <a:r>
              <a:rPr lang="en-US" sz="2000" b="1" i="1" dirty="0"/>
              <a:t>Everyone should be taught everything.” </a:t>
            </a:r>
          </a:p>
        </p:txBody>
      </p:sp>
    </p:spTree>
    <p:extLst>
      <p:ext uri="{BB962C8B-B14F-4D97-AF65-F5344CB8AC3E}">
        <p14:creationId xmlns:p14="http://schemas.microsoft.com/office/powerpoint/2010/main" val="384420340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838200" y="365125"/>
            <a:ext cx="10515600" cy="1095375"/>
          </a:xfrm>
        </p:spPr>
        <p:txBody>
          <a:bodyPr/>
          <a:lstStyle/>
          <a:p>
            <a:pPr eaLnBrk="1" hangingPunct="1">
              <a:defRPr/>
            </a:pPr>
            <a:r>
              <a:rPr lang="en-US" dirty="0" smtClean="0"/>
              <a:t>Sacred-Secular Dualism</a:t>
            </a:r>
          </a:p>
        </p:txBody>
      </p:sp>
      <p:sp>
        <p:nvSpPr>
          <p:cNvPr id="89092" name="Rectangle 4"/>
          <p:cNvSpPr>
            <a:spLocks noGrp="1" noChangeArrowheads="1"/>
          </p:cNvSpPr>
          <p:nvPr>
            <p:ph sz="half" idx="1"/>
          </p:nvPr>
        </p:nvSpPr>
        <p:spPr>
          <a:xfrm>
            <a:off x="7594600" y="1701801"/>
            <a:ext cx="2133600" cy="2181225"/>
          </a:xfrm>
        </p:spPr>
        <p:txBody>
          <a:bodyPr>
            <a:normAutofit fontScale="85000" lnSpcReduction="20000"/>
          </a:bodyPr>
          <a:lstStyle/>
          <a:p>
            <a:pPr eaLnBrk="1" hangingPunct="1">
              <a:lnSpc>
                <a:spcPct val="90000"/>
              </a:lnSpc>
              <a:buFont typeface="Wingdings" pitchFamily="2" charset="2"/>
              <a:buNone/>
              <a:defRPr/>
            </a:pPr>
            <a:r>
              <a:rPr lang="en-US" sz="2000" dirty="0" smtClean="0"/>
              <a:t>Heaven</a:t>
            </a:r>
          </a:p>
          <a:p>
            <a:pPr eaLnBrk="1" hangingPunct="1">
              <a:lnSpc>
                <a:spcPct val="90000"/>
              </a:lnSpc>
              <a:buFont typeface="Wingdings" pitchFamily="2" charset="2"/>
              <a:buNone/>
              <a:defRPr/>
            </a:pPr>
            <a:r>
              <a:rPr lang="en-US" sz="2000" dirty="0" smtClean="0"/>
              <a:t>Church</a:t>
            </a:r>
            <a:endParaRPr lang="en-US" sz="2000" dirty="0"/>
          </a:p>
          <a:p>
            <a:pPr eaLnBrk="1" hangingPunct="1">
              <a:lnSpc>
                <a:spcPct val="90000"/>
              </a:lnSpc>
              <a:buFont typeface="Wingdings" pitchFamily="2" charset="2"/>
              <a:buNone/>
              <a:defRPr/>
            </a:pPr>
            <a:r>
              <a:rPr lang="en-US" sz="2000" dirty="0"/>
              <a:t>Theology</a:t>
            </a:r>
          </a:p>
          <a:p>
            <a:pPr eaLnBrk="1" hangingPunct="1">
              <a:lnSpc>
                <a:spcPct val="90000"/>
              </a:lnSpc>
              <a:buFont typeface="Wingdings" pitchFamily="2" charset="2"/>
              <a:buNone/>
              <a:defRPr/>
            </a:pPr>
            <a:r>
              <a:rPr lang="en-US" sz="2000" dirty="0" smtClean="0"/>
              <a:t>Personal piety</a:t>
            </a:r>
            <a:endParaRPr lang="en-US" sz="2000" dirty="0"/>
          </a:p>
          <a:p>
            <a:pPr eaLnBrk="1" hangingPunct="1">
              <a:lnSpc>
                <a:spcPct val="90000"/>
              </a:lnSpc>
              <a:buFont typeface="Wingdings" pitchFamily="2" charset="2"/>
              <a:buNone/>
              <a:defRPr/>
            </a:pPr>
            <a:r>
              <a:rPr lang="en-US" sz="2000" dirty="0"/>
              <a:t>Missions</a:t>
            </a:r>
          </a:p>
          <a:p>
            <a:pPr eaLnBrk="1" hangingPunct="1">
              <a:lnSpc>
                <a:spcPct val="90000"/>
              </a:lnSpc>
              <a:buFont typeface="Wingdings" pitchFamily="2" charset="2"/>
              <a:buNone/>
              <a:defRPr/>
            </a:pPr>
            <a:r>
              <a:rPr lang="en-US" sz="2000" dirty="0"/>
              <a:t>Devotional Life</a:t>
            </a:r>
          </a:p>
          <a:p>
            <a:pPr eaLnBrk="1" hangingPunct="1">
              <a:lnSpc>
                <a:spcPct val="90000"/>
              </a:lnSpc>
              <a:buFont typeface="Wingdings" pitchFamily="2" charset="2"/>
              <a:buNone/>
              <a:defRPr/>
            </a:pPr>
            <a:r>
              <a:rPr lang="en-US" sz="2000" dirty="0" smtClean="0"/>
              <a:t>Salvation</a:t>
            </a:r>
            <a:endParaRPr lang="en-US" sz="2000" dirty="0"/>
          </a:p>
        </p:txBody>
      </p:sp>
      <p:sp>
        <p:nvSpPr>
          <p:cNvPr id="89093" name="Rectangle 5"/>
          <p:cNvSpPr>
            <a:spLocks noGrp="1" noChangeArrowheads="1"/>
          </p:cNvSpPr>
          <p:nvPr>
            <p:ph sz="half" idx="2"/>
          </p:nvPr>
        </p:nvSpPr>
        <p:spPr>
          <a:xfrm>
            <a:off x="7577138" y="4191001"/>
            <a:ext cx="2709862" cy="2219325"/>
          </a:xfrm>
        </p:spPr>
        <p:txBody>
          <a:bodyPr>
            <a:normAutofit fontScale="85000" lnSpcReduction="20000"/>
          </a:bodyPr>
          <a:lstStyle/>
          <a:p>
            <a:pPr eaLnBrk="1" hangingPunct="1">
              <a:lnSpc>
                <a:spcPct val="90000"/>
              </a:lnSpc>
              <a:buFont typeface="Wingdings" pitchFamily="2" charset="2"/>
              <a:buNone/>
              <a:defRPr/>
            </a:pPr>
            <a:r>
              <a:rPr lang="en-US" sz="2000" dirty="0" smtClean="0"/>
              <a:t>Earth</a:t>
            </a:r>
          </a:p>
          <a:p>
            <a:pPr eaLnBrk="1" hangingPunct="1">
              <a:lnSpc>
                <a:spcPct val="90000"/>
              </a:lnSpc>
              <a:buFont typeface="Wingdings" pitchFamily="2" charset="2"/>
              <a:buNone/>
              <a:defRPr/>
            </a:pPr>
            <a:r>
              <a:rPr lang="en-US" sz="2000" dirty="0" smtClean="0"/>
              <a:t>Justice</a:t>
            </a:r>
          </a:p>
          <a:p>
            <a:pPr eaLnBrk="1" hangingPunct="1">
              <a:lnSpc>
                <a:spcPct val="90000"/>
              </a:lnSpc>
              <a:buFont typeface="Wingdings" pitchFamily="2" charset="2"/>
              <a:buNone/>
              <a:defRPr/>
            </a:pPr>
            <a:r>
              <a:rPr lang="en-US" sz="2000" dirty="0" smtClean="0"/>
              <a:t>Science</a:t>
            </a:r>
            <a:endParaRPr lang="en-US" sz="2000" dirty="0"/>
          </a:p>
          <a:p>
            <a:pPr eaLnBrk="1" hangingPunct="1">
              <a:lnSpc>
                <a:spcPct val="90000"/>
              </a:lnSpc>
              <a:buFont typeface="Wingdings" pitchFamily="2" charset="2"/>
              <a:buNone/>
              <a:defRPr/>
            </a:pPr>
            <a:r>
              <a:rPr lang="en-US" sz="2000" dirty="0"/>
              <a:t>Business/economics</a:t>
            </a:r>
          </a:p>
          <a:p>
            <a:pPr eaLnBrk="1" hangingPunct="1">
              <a:lnSpc>
                <a:spcPct val="90000"/>
              </a:lnSpc>
              <a:buFont typeface="Wingdings" pitchFamily="2" charset="2"/>
              <a:buNone/>
              <a:defRPr/>
            </a:pPr>
            <a:r>
              <a:rPr lang="en-US" sz="2000" dirty="0"/>
              <a:t>Politics</a:t>
            </a:r>
          </a:p>
          <a:p>
            <a:pPr eaLnBrk="1" hangingPunct="1">
              <a:lnSpc>
                <a:spcPct val="90000"/>
              </a:lnSpc>
              <a:buFont typeface="Wingdings" pitchFamily="2" charset="2"/>
              <a:buNone/>
              <a:defRPr/>
            </a:pPr>
            <a:r>
              <a:rPr lang="en-US" sz="2000" dirty="0" smtClean="0"/>
              <a:t>Art/entertainment</a:t>
            </a:r>
          </a:p>
          <a:p>
            <a:pPr eaLnBrk="1" hangingPunct="1">
              <a:lnSpc>
                <a:spcPct val="90000"/>
              </a:lnSpc>
              <a:buFont typeface="Wingdings" pitchFamily="2" charset="2"/>
              <a:buNone/>
              <a:defRPr/>
            </a:pPr>
            <a:r>
              <a:rPr lang="en-US" sz="2000" dirty="0" smtClean="0"/>
              <a:t>Education</a:t>
            </a:r>
            <a:endParaRPr lang="en-US" sz="2000" dirty="0"/>
          </a:p>
          <a:p>
            <a:pPr eaLnBrk="1" hangingPunct="1">
              <a:lnSpc>
                <a:spcPct val="90000"/>
              </a:lnSpc>
              <a:buFont typeface="Wingdings" pitchFamily="2" charset="2"/>
              <a:buNone/>
              <a:defRPr/>
            </a:pPr>
            <a:endParaRPr lang="en-US" sz="2000" dirty="0"/>
          </a:p>
        </p:txBody>
      </p:sp>
      <p:sp>
        <p:nvSpPr>
          <p:cNvPr id="89097" name="Line 9"/>
          <p:cNvSpPr>
            <a:spLocks noChangeShapeType="1"/>
          </p:cNvSpPr>
          <p:nvPr/>
        </p:nvSpPr>
        <p:spPr bwMode="auto">
          <a:xfrm>
            <a:off x="2108200" y="4013200"/>
            <a:ext cx="8001000" cy="0"/>
          </a:xfrm>
          <a:prstGeom prst="line">
            <a:avLst/>
          </a:prstGeom>
          <a:noFill/>
          <a:ln w="57150">
            <a:solidFill>
              <a:schemeClr val="tx1"/>
            </a:solidFill>
            <a:round/>
            <a:headEnd/>
            <a:tailEnd/>
          </a:ln>
          <a:effectLst/>
        </p:spPr>
        <p:txBody>
          <a:bodyPr/>
          <a:lstStyle/>
          <a:p>
            <a:pPr defTabSz="914400" eaLnBrk="0" fontAlgn="base" hangingPunct="0">
              <a:spcBef>
                <a:spcPct val="0"/>
              </a:spcBef>
              <a:spcAft>
                <a:spcPct val="0"/>
              </a:spcAft>
              <a:defRPr/>
            </a:pPr>
            <a:endParaRPr lang="en-US" i="1" dirty="0">
              <a:solidFill>
                <a:prstClr val="black"/>
              </a:solidFill>
              <a:effectLst>
                <a:outerShdw blurRad="38100" dist="38100" dir="2700000" algn="tl">
                  <a:srgbClr val="000000">
                    <a:alpha val="43137"/>
                  </a:srgbClr>
                </a:outerShdw>
              </a:effectLst>
              <a:latin typeface="Cooper Black" pitchFamily="18" charset="0"/>
            </a:endParaRPr>
          </a:p>
        </p:txBody>
      </p:sp>
      <p:sp>
        <p:nvSpPr>
          <p:cNvPr id="89098" name="Text Box 10"/>
          <p:cNvSpPr txBox="1">
            <a:spLocks noChangeArrowheads="1"/>
          </p:cNvSpPr>
          <p:nvPr/>
        </p:nvSpPr>
        <p:spPr bwMode="auto">
          <a:xfrm>
            <a:off x="2786063" y="2257425"/>
            <a:ext cx="1498600" cy="946150"/>
          </a:xfrm>
          <a:prstGeom prst="rect">
            <a:avLst/>
          </a:prstGeom>
          <a:noFill/>
          <a:ln w="9525">
            <a:noFill/>
            <a:miter lim="800000"/>
            <a:headEnd/>
            <a:tailEnd/>
          </a:ln>
          <a:effectLst/>
        </p:spPr>
        <p:txBody>
          <a:bodyPr>
            <a:spAutoFit/>
          </a:bodyPr>
          <a:lstStyle/>
          <a:p>
            <a:pPr algn="ctr" defTabSz="914400" eaLnBrk="0" fontAlgn="base" hangingPunct="0">
              <a:spcBef>
                <a:spcPct val="0"/>
              </a:spcBef>
              <a:spcAft>
                <a:spcPct val="0"/>
              </a:spcAft>
              <a:defRPr/>
            </a:pPr>
            <a:r>
              <a:rPr lang="en-US" sz="2000" dirty="0">
                <a:solidFill>
                  <a:prstClr val="black"/>
                </a:solidFill>
                <a:latin typeface="Cooper Black" pitchFamily="18" charset="0"/>
              </a:rPr>
              <a:t>Higher</a:t>
            </a:r>
          </a:p>
          <a:p>
            <a:pPr algn="ctr" defTabSz="914400" eaLnBrk="0" fontAlgn="base" hangingPunct="0">
              <a:spcBef>
                <a:spcPct val="0"/>
              </a:spcBef>
              <a:spcAft>
                <a:spcPct val="0"/>
              </a:spcAft>
              <a:defRPr/>
            </a:pPr>
            <a:r>
              <a:rPr lang="en-US" dirty="0">
                <a:solidFill>
                  <a:prstClr val="black"/>
                </a:solidFill>
                <a:latin typeface="Arial" charset="0"/>
              </a:rPr>
              <a:t>more important</a:t>
            </a:r>
          </a:p>
        </p:txBody>
      </p:sp>
      <p:sp>
        <p:nvSpPr>
          <p:cNvPr id="89099" name="Text Box 11"/>
          <p:cNvSpPr txBox="1">
            <a:spLocks noChangeArrowheads="1"/>
          </p:cNvSpPr>
          <p:nvPr/>
        </p:nvSpPr>
        <p:spPr bwMode="auto">
          <a:xfrm>
            <a:off x="2786063" y="4860925"/>
            <a:ext cx="1498600" cy="946150"/>
          </a:xfrm>
          <a:prstGeom prst="rect">
            <a:avLst/>
          </a:prstGeom>
          <a:noFill/>
          <a:ln w="9525">
            <a:noFill/>
            <a:miter lim="800000"/>
            <a:headEnd/>
            <a:tailEnd/>
          </a:ln>
          <a:effectLst/>
        </p:spPr>
        <p:txBody>
          <a:bodyPr>
            <a:spAutoFit/>
          </a:bodyPr>
          <a:lstStyle/>
          <a:p>
            <a:pPr algn="ctr" defTabSz="914400" eaLnBrk="0" fontAlgn="base" hangingPunct="0">
              <a:spcBef>
                <a:spcPct val="0"/>
              </a:spcBef>
              <a:spcAft>
                <a:spcPct val="0"/>
              </a:spcAft>
              <a:defRPr/>
            </a:pPr>
            <a:r>
              <a:rPr lang="en-US" sz="2000" dirty="0">
                <a:solidFill>
                  <a:prstClr val="black"/>
                </a:solidFill>
                <a:latin typeface="Cooper Black" pitchFamily="18" charset="0"/>
              </a:rPr>
              <a:t>Lower</a:t>
            </a:r>
          </a:p>
          <a:p>
            <a:pPr algn="ctr" defTabSz="914400" eaLnBrk="0" fontAlgn="base" hangingPunct="0">
              <a:spcBef>
                <a:spcPct val="0"/>
              </a:spcBef>
              <a:spcAft>
                <a:spcPct val="0"/>
              </a:spcAft>
              <a:defRPr/>
            </a:pPr>
            <a:r>
              <a:rPr lang="en-US" dirty="0">
                <a:solidFill>
                  <a:prstClr val="black"/>
                </a:solidFill>
                <a:latin typeface="Arial" charset="0"/>
              </a:rPr>
              <a:t>less important</a:t>
            </a:r>
          </a:p>
        </p:txBody>
      </p:sp>
      <p:sp>
        <p:nvSpPr>
          <p:cNvPr id="89100" name="Text Box 12"/>
          <p:cNvSpPr txBox="1">
            <a:spLocks noChangeArrowheads="1"/>
          </p:cNvSpPr>
          <p:nvPr/>
        </p:nvSpPr>
        <p:spPr bwMode="auto">
          <a:xfrm>
            <a:off x="5867400" y="2520950"/>
            <a:ext cx="1574800" cy="641350"/>
          </a:xfrm>
          <a:prstGeom prst="rect">
            <a:avLst/>
          </a:prstGeom>
          <a:noFill/>
          <a:ln w="9525">
            <a:noFill/>
            <a:miter lim="800000"/>
            <a:headEnd/>
            <a:tailEnd/>
          </a:ln>
          <a:effectLst/>
        </p:spPr>
        <p:txBody>
          <a:bodyPr>
            <a:spAutoFit/>
          </a:bodyPr>
          <a:lstStyle/>
          <a:p>
            <a:pPr algn="ctr" defTabSz="914400" eaLnBrk="0" fontAlgn="base" hangingPunct="0">
              <a:spcBef>
                <a:spcPct val="0"/>
              </a:spcBef>
              <a:spcAft>
                <a:spcPct val="0"/>
              </a:spcAft>
              <a:defRPr/>
            </a:pPr>
            <a:r>
              <a:rPr lang="en-US" dirty="0" smtClean="0">
                <a:solidFill>
                  <a:prstClr val="black"/>
                </a:solidFill>
                <a:latin typeface="Cooper Black" pitchFamily="18" charset="0"/>
              </a:rPr>
              <a:t>SACRED</a:t>
            </a:r>
            <a:endParaRPr lang="en-US" dirty="0">
              <a:solidFill>
                <a:prstClr val="black"/>
              </a:solidFill>
              <a:latin typeface="Cooper Black" pitchFamily="18" charset="0"/>
            </a:endParaRPr>
          </a:p>
          <a:p>
            <a:pPr algn="ctr" defTabSz="914400" eaLnBrk="0" fontAlgn="base" hangingPunct="0">
              <a:spcBef>
                <a:spcPct val="0"/>
              </a:spcBef>
              <a:spcAft>
                <a:spcPct val="0"/>
              </a:spcAft>
              <a:defRPr/>
            </a:pPr>
            <a:r>
              <a:rPr lang="en-US" dirty="0" smtClean="0">
                <a:solidFill>
                  <a:prstClr val="black"/>
                </a:solidFill>
                <a:latin typeface="Arial" charset="0"/>
              </a:rPr>
              <a:t>(spiritual)</a:t>
            </a:r>
            <a:endParaRPr lang="en-US" dirty="0">
              <a:solidFill>
                <a:prstClr val="black"/>
              </a:solidFill>
              <a:latin typeface="Arial" charset="0"/>
            </a:endParaRPr>
          </a:p>
        </p:txBody>
      </p:sp>
      <p:sp>
        <p:nvSpPr>
          <p:cNvPr id="89101" name="Text Box 13"/>
          <p:cNvSpPr txBox="1">
            <a:spLocks noChangeArrowheads="1"/>
          </p:cNvSpPr>
          <p:nvPr/>
        </p:nvSpPr>
        <p:spPr bwMode="auto">
          <a:xfrm>
            <a:off x="5880100" y="5013325"/>
            <a:ext cx="1574800" cy="641350"/>
          </a:xfrm>
          <a:prstGeom prst="rect">
            <a:avLst/>
          </a:prstGeom>
          <a:noFill/>
          <a:ln w="9525">
            <a:noFill/>
            <a:miter lim="800000"/>
            <a:headEnd/>
            <a:tailEnd/>
          </a:ln>
          <a:effectLst/>
        </p:spPr>
        <p:txBody>
          <a:bodyPr>
            <a:spAutoFit/>
          </a:bodyPr>
          <a:lstStyle/>
          <a:p>
            <a:pPr algn="ctr" defTabSz="914400" eaLnBrk="0" fontAlgn="base" hangingPunct="0">
              <a:spcBef>
                <a:spcPct val="0"/>
              </a:spcBef>
              <a:spcAft>
                <a:spcPct val="0"/>
              </a:spcAft>
              <a:defRPr/>
            </a:pPr>
            <a:r>
              <a:rPr lang="en-US" dirty="0" smtClean="0">
                <a:solidFill>
                  <a:prstClr val="black"/>
                </a:solidFill>
                <a:latin typeface="Cooper Black" pitchFamily="18" charset="0"/>
              </a:rPr>
              <a:t>SECULAR</a:t>
            </a:r>
            <a:endParaRPr lang="en-US" dirty="0">
              <a:solidFill>
                <a:prstClr val="black"/>
              </a:solidFill>
              <a:latin typeface="Cooper Black" pitchFamily="18" charset="0"/>
            </a:endParaRPr>
          </a:p>
          <a:p>
            <a:pPr algn="ctr" defTabSz="914400" eaLnBrk="0" fontAlgn="base" hangingPunct="0">
              <a:spcBef>
                <a:spcPct val="0"/>
              </a:spcBef>
              <a:spcAft>
                <a:spcPct val="0"/>
              </a:spcAft>
              <a:defRPr/>
            </a:pPr>
            <a:r>
              <a:rPr lang="en-US" dirty="0" smtClean="0">
                <a:solidFill>
                  <a:prstClr val="black"/>
                </a:solidFill>
                <a:latin typeface="Arial" charset="0"/>
              </a:rPr>
              <a:t>(cultural)</a:t>
            </a:r>
            <a:endParaRPr lang="en-US" dirty="0">
              <a:solidFill>
                <a:prstClr val="black"/>
              </a:solidFill>
              <a:latin typeface="Arial" charset="0"/>
            </a:endParaRPr>
          </a:p>
        </p:txBody>
      </p:sp>
      <p:sp>
        <p:nvSpPr>
          <p:cNvPr id="89102" name="Text Box 14"/>
          <p:cNvSpPr txBox="1">
            <a:spLocks noChangeArrowheads="1"/>
          </p:cNvSpPr>
          <p:nvPr/>
        </p:nvSpPr>
        <p:spPr bwMode="auto">
          <a:xfrm>
            <a:off x="4267200" y="2532064"/>
            <a:ext cx="1574800" cy="707886"/>
          </a:xfrm>
          <a:prstGeom prst="rect">
            <a:avLst/>
          </a:prstGeom>
          <a:noFill/>
          <a:ln w="9525">
            <a:noFill/>
            <a:miter lim="800000"/>
            <a:headEnd/>
            <a:tailEnd/>
          </a:ln>
          <a:effectLst/>
        </p:spPr>
        <p:txBody>
          <a:bodyPr>
            <a:spAutoFit/>
          </a:bodyPr>
          <a:lstStyle/>
          <a:p>
            <a:pPr algn="ctr" defTabSz="914400" eaLnBrk="0" fontAlgn="base" hangingPunct="0">
              <a:spcBef>
                <a:spcPct val="0"/>
              </a:spcBef>
              <a:spcAft>
                <a:spcPct val="0"/>
              </a:spcAft>
              <a:defRPr/>
            </a:pPr>
            <a:r>
              <a:rPr lang="en-US" sz="2000" dirty="0" smtClean="0">
                <a:solidFill>
                  <a:prstClr val="black"/>
                </a:solidFill>
                <a:latin typeface="Arial" charset="0"/>
              </a:rPr>
              <a:t>The Bible Applies</a:t>
            </a:r>
            <a:endParaRPr lang="en-US" sz="2000" dirty="0">
              <a:solidFill>
                <a:prstClr val="black"/>
              </a:solidFill>
              <a:latin typeface="Arial" charset="0"/>
            </a:endParaRPr>
          </a:p>
        </p:txBody>
      </p:sp>
      <p:sp>
        <p:nvSpPr>
          <p:cNvPr id="89103" name="Text Box 15"/>
          <p:cNvSpPr txBox="1">
            <a:spLocks noChangeArrowheads="1"/>
          </p:cNvSpPr>
          <p:nvPr/>
        </p:nvSpPr>
        <p:spPr bwMode="auto">
          <a:xfrm>
            <a:off x="4279900" y="4940300"/>
            <a:ext cx="1574800" cy="1015663"/>
          </a:xfrm>
          <a:prstGeom prst="rect">
            <a:avLst/>
          </a:prstGeom>
          <a:noFill/>
          <a:ln w="9525">
            <a:noFill/>
            <a:miter lim="800000"/>
            <a:headEnd/>
            <a:tailEnd/>
          </a:ln>
          <a:effectLst/>
        </p:spPr>
        <p:txBody>
          <a:bodyPr>
            <a:spAutoFit/>
          </a:bodyPr>
          <a:lstStyle/>
          <a:p>
            <a:pPr algn="ctr" defTabSz="914400" eaLnBrk="0" fontAlgn="base" hangingPunct="0">
              <a:spcBef>
                <a:spcPct val="0"/>
              </a:spcBef>
              <a:spcAft>
                <a:spcPct val="0"/>
              </a:spcAft>
              <a:defRPr/>
            </a:pPr>
            <a:r>
              <a:rPr lang="en-US" sz="2000" dirty="0" smtClean="0">
                <a:solidFill>
                  <a:prstClr val="black"/>
                </a:solidFill>
                <a:latin typeface="Arial" charset="0"/>
              </a:rPr>
              <a:t>The Bible </a:t>
            </a:r>
            <a:r>
              <a:rPr lang="en-US" sz="2000" b="1" i="1" dirty="0" smtClean="0">
                <a:solidFill>
                  <a:prstClr val="black"/>
                </a:solidFill>
                <a:latin typeface="Arial" charset="0"/>
              </a:rPr>
              <a:t>Doesn’t </a:t>
            </a:r>
            <a:r>
              <a:rPr lang="en-US" sz="2000" dirty="0" smtClean="0">
                <a:solidFill>
                  <a:prstClr val="black"/>
                </a:solidFill>
                <a:latin typeface="Arial" charset="0"/>
              </a:rPr>
              <a:t>Apply</a:t>
            </a:r>
            <a:endParaRPr lang="en-US" sz="2000" dirty="0">
              <a:solidFill>
                <a:prstClr val="black"/>
              </a:solidFill>
              <a:latin typeface="Arial" charset="0"/>
            </a:endParaRPr>
          </a:p>
        </p:txBody>
      </p:sp>
      <p:sp>
        <p:nvSpPr>
          <p:cNvPr id="89104" name="Text Box 16"/>
          <p:cNvSpPr txBox="1">
            <a:spLocks noChangeArrowheads="1"/>
          </p:cNvSpPr>
          <p:nvPr/>
        </p:nvSpPr>
        <p:spPr bwMode="auto">
          <a:xfrm rot="-5400000">
            <a:off x="1599407" y="2566194"/>
            <a:ext cx="1574800" cy="366713"/>
          </a:xfrm>
          <a:prstGeom prst="rect">
            <a:avLst/>
          </a:prstGeom>
          <a:noFill/>
          <a:ln w="9525">
            <a:noFill/>
            <a:miter lim="800000"/>
            <a:headEnd/>
            <a:tailEnd/>
          </a:ln>
          <a:effectLst/>
        </p:spPr>
        <p:txBody>
          <a:bodyPr>
            <a:spAutoFit/>
          </a:bodyPr>
          <a:lstStyle/>
          <a:p>
            <a:pPr algn="ctr" defTabSz="914400" eaLnBrk="0" fontAlgn="base" hangingPunct="0">
              <a:spcBef>
                <a:spcPct val="0"/>
              </a:spcBef>
              <a:spcAft>
                <a:spcPct val="0"/>
              </a:spcAft>
              <a:defRPr/>
            </a:pPr>
            <a:r>
              <a:rPr lang="en-US" i="1" dirty="0" smtClean="0">
                <a:solidFill>
                  <a:prstClr val="black"/>
                </a:solidFill>
                <a:effectLst>
                  <a:outerShdw blurRad="38100" dist="38100" dir="2700000" algn="tl">
                    <a:srgbClr val="000000"/>
                  </a:outerShdw>
                </a:effectLst>
                <a:latin typeface="Arial" charset="0"/>
              </a:rPr>
              <a:t>Sunday</a:t>
            </a:r>
            <a:endParaRPr lang="en-US" i="1" dirty="0">
              <a:solidFill>
                <a:prstClr val="black"/>
              </a:solidFill>
              <a:effectLst>
                <a:outerShdw blurRad="38100" dist="38100" dir="2700000" algn="tl">
                  <a:srgbClr val="000000"/>
                </a:outerShdw>
              </a:effectLst>
              <a:latin typeface="Arial" charset="0"/>
            </a:endParaRPr>
          </a:p>
        </p:txBody>
      </p:sp>
      <p:sp>
        <p:nvSpPr>
          <p:cNvPr id="89105" name="Text Box 17"/>
          <p:cNvSpPr txBox="1">
            <a:spLocks noChangeArrowheads="1"/>
          </p:cNvSpPr>
          <p:nvPr/>
        </p:nvSpPr>
        <p:spPr bwMode="auto">
          <a:xfrm rot="-5400000">
            <a:off x="1599407" y="5150644"/>
            <a:ext cx="1574800" cy="366713"/>
          </a:xfrm>
          <a:prstGeom prst="rect">
            <a:avLst/>
          </a:prstGeom>
          <a:noFill/>
          <a:ln w="9525">
            <a:noFill/>
            <a:miter lim="800000"/>
            <a:headEnd/>
            <a:tailEnd/>
          </a:ln>
          <a:effectLst/>
        </p:spPr>
        <p:txBody>
          <a:bodyPr>
            <a:spAutoFit/>
          </a:bodyPr>
          <a:lstStyle/>
          <a:p>
            <a:pPr algn="ctr" defTabSz="914400" eaLnBrk="0" fontAlgn="base" hangingPunct="0">
              <a:spcBef>
                <a:spcPct val="0"/>
              </a:spcBef>
              <a:spcAft>
                <a:spcPct val="0"/>
              </a:spcAft>
              <a:defRPr/>
            </a:pPr>
            <a:r>
              <a:rPr lang="en-US" i="1" dirty="0" smtClean="0">
                <a:solidFill>
                  <a:prstClr val="black"/>
                </a:solidFill>
                <a:effectLst>
                  <a:outerShdw blurRad="38100" dist="38100" dir="2700000" algn="tl">
                    <a:srgbClr val="000000"/>
                  </a:outerShdw>
                </a:effectLst>
                <a:latin typeface="Arial" charset="0"/>
              </a:rPr>
              <a:t>Weekdays</a:t>
            </a:r>
            <a:endParaRPr lang="en-US" i="1" dirty="0">
              <a:solidFill>
                <a:prstClr val="black"/>
              </a:solidFill>
              <a:effectLst>
                <a:outerShdw blurRad="38100" dist="38100" dir="2700000" algn="tl">
                  <a:srgbClr val="000000"/>
                </a:outerShdw>
              </a:effectLst>
              <a:latin typeface="Arial" charset="0"/>
            </a:endParaRPr>
          </a:p>
        </p:txBody>
      </p:sp>
      <p:sp>
        <p:nvSpPr>
          <p:cNvPr id="89106" name="Rectangle 18"/>
          <p:cNvSpPr>
            <a:spLocks noChangeArrowheads="1"/>
          </p:cNvSpPr>
          <p:nvPr/>
        </p:nvSpPr>
        <p:spPr bwMode="auto">
          <a:xfrm>
            <a:off x="2178050" y="1428751"/>
            <a:ext cx="7988300" cy="5181600"/>
          </a:xfrm>
          <a:prstGeom prst="rect">
            <a:avLst/>
          </a:prstGeom>
          <a:noFill/>
          <a:ln w="57150">
            <a:solidFill>
              <a:schemeClr val="tx1"/>
            </a:solidFill>
            <a:miter lim="800000"/>
            <a:headEnd/>
            <a:tailEnd/>
          </a:ln>
          <a:effectLst/>
        </p:spPr>
        <p:txBody>
          <a:bodyPr wrap="none" anchor="ctr"/>
          <a:lstStyle/>
          <a:p>
            <a:pPr defTabSz="914400" eaLnBrk="0" fontAlgn="base" hangingPunct="0">
              <a:spcBef>
                <a:spcPct val="0"/>
              </a:spcBef>
              <a:spcAft>
                <a:spcPct val="0"/>
              </a:spcAft>
              <a:defRPr/>
            </a:pPr>
            <a:endParaRPr lang="en-US" i="1" dirty="0">
              <a:solidFill>
                <a:prstClr val="black"/>
              </a:solidFill>
              <a:effectLst>
                <a:outerShdw blurRad="38100" dist="38100" dir="2700000" algn="tl">
                  <a:srgbClr val="000000">
                    <a:alpha val="43137"/>
                  </a:srgbClr>
                </a:outerShdw>
              </a:effectLst>
              <a:latin typeface="Cooper Black" pitchFamily="18" charset="0"/>
            </a:endParaRPr>
          </a:p>
        </p:txBody>
      </p:sp>
      <p:sp>
        <p:nvSpPr>
          <p:cNvPr id="89107" name="Line 19"/>
          <p:cNvSpPr>
            <a:spLocks noChangeShapeType="1"/>
          </p:cNvSpPr>
          <p:nvPr/>
        </p:nvSpPr>
        <p:spPr bwMode="auto">
          <a:xfrm>
            <a:off x="7594600" y="1435100"/>
            <a:ext cx="0" cy="5194300"/>
          </a:xfrm>
          <a:prstGeom prst="line">
            <a:avLst/>
          </a:prstGeom>
          <a:noFill/>
          <a:ln w="28575">
            <a:solidFill>
              <a:schemeClr val="tx1"/>
            </a:solidFill>
            <a:prstDash val="dashDot"/>
            <a:round/>
            <a:headEnd/>
            <a:tailEnd/>
          </a:ln>
          <a:effectLst/>
        </p:spPr>
        <p:txBody>
          <a:bodyPr/>
          <a:lstStyle/>
          <a:p>
            <a:pPr defTabSz="914400" eaLnBrk="0" fontAlgn="base" hangingPunct="0">
              <a:spcBef>
                <a:spcPct val="0"/>
              </a:spcBef>
              <a:spcAft>
                <a:spcPct val="0"/>
              </a:spcAft>
              <a:defRPr/>
            </a:pPr>
            <a:endParaRPr lang="en-US" i="1" dirty="0">
              <a:solidFill>
                <a:prstClr val="black"/>
              </a:solidFill>
              <a:effectLst>
                <a:outerShdw blurRad="38100" dist="38100" dir="2700000" algn="tl">
                  <a:srgbClr val="000000">
                    <a:alpha val="43137"/>
                  </a:srgbClr>
                </a:outerShdw>
              </a:effectLst>
              <a:latin typeface="Cooper Black" pitchFamily="18" charset="0"/>
            </a:endParaRPr>
          </a:p>
        </p:txBody>
      </p:sp>
      <p:sp>
        <p:nvSpPr>
          <p:cNvPr id="89108" name="Line 20"/>
          <p:cNvSpPr>
            <a:spLocks noChangeShapeType="1"/>
          </p:cNvSpPr>
          <p:nvPr/>
        </p:nvSpPr>
        <p:spPr bwMode="auto">
          <a:xfrm>
            <a:off x="5753100" y="1422400"/>
            <a:ext cx="0" cy="5194300"/>
          </a:xfrm>
          <a:prstGeom prst="line">
            <a:avLst/>
          </a:prstGeom>
          <a:noFill/>
          <a:ln w="28575">
            <a:solidFill>
              <a:schemeClr val="tx1"/>
            </a:solidFill>
            <a:prstDash val="dashDot"/>
            <a:round/>
            <a:headEnd/>
            <a:tailEnd/>
          </a:ln>
          <a:effectLst/>
        </p:spPr>
        <p:txBody>
          <a:bodyPr/>
          <a:lstStyle/>
          <a:p>
            <a:pPr defTabSz="914400" eaLnBrk="0" fontAlgn="base" hangingPunct="0">
              <a:spcBef>
                <a:spcPct val="0"/>
              </a:spcBef>
              <a:spcAft>
                <a:spcPct val="0"/>
              </a:spcAft>
              <a:defRPr/>
            </a:pPr>
            <a:endParaRPr lang="en-US" i="1" dirty="0">
              <a:solidFill>
                <a:prstClr val="black"/>
              </a:solidFill>
              <a:effectLst>
                <a:outerShdw blurRad="38100" dist="38100" dir="2700000" algn="tl">
                  <a:srgbClr val="000000">
                    <a:alpha val="43137"/>
                  </a:srgbClr>
                </a:outerShdw>
              </a:effectLst>
              <a:latin typeface="Cooper Black" pitchFamily="18" charset="0"/>
            </a:endParaRPr>
          </a:p>
        </p:txBody>
      </p:sp>
      <p:sp>
        <p:nvSpPr>
          <p:cNvPr id="89109" name="Line 21"/>
          <p:cNvSpPr>
            <a:spLocks noChangeShapeType="1"/>
          </p:cNvSpPr>
          <p:nvPr/>
        </p:nvSpPr>
        <p:spPr bwMode="auto">
          <a:xfrm>
            <a:off x="4356100" y="1435100"/>
            <a:ext cx="0" cy="5194300"/>
          </a:xfrm>
          <a:prstGeom prst="line">
            <a:avLst/>
          </a:prstGeom>
          <a:noFill/>
          <a:ln w="28575">
            <a:solidFill>
              <a:schemeClr val="tx1"/>
            </a:solidFill>
            <a:prstDash val="dashDot"/>
            <a:round/>
            <a:headEnd/>
            <a:tailEnd/>
          </a:ln>
          <a:effectLst/>
        </p:spPr>
        <p:txBody>
          <a:bodyPr/>
          <a:lstStyle/>
          <a:p>
            <a:pPr defTabSz="914400" eaLnBrk="0" fontAlgn="base" hangingPunct="0">
              <a:spcBef>
                <a:spcPct val="0"/>
              </a:spcBef>
              <a:spcAft>
                <a:spcPct val="0"/>
              </a:spcAft>
              <a:defRPr/>
            </a:pPr>
            <a:endParaRPr lang="en-US" i="1" dirty="0">
              <a:solidFill>
                <a:prstClr val="black"/>
              </a:solidFill>
              <a:effectLst>
                <a:outerShdw blurRad="38100" dist="38100" dir="2700000" algn="tl">
                  <a:srgbClr val="000000">
                    <a:alpha val="43137"/>
                  </a:srgbClr>
                </a:outerShdw>
              </a:effectLst>
              <a:latin typeface="Cooper Black" pitchFamily="18" charset="0"/>
            </a:endParaRPr>
          </a:p>
        </p:txBody>
      </p:sp>
      <p:sp>
        <p:nvSpPr>
          <p:cNvPr id="89110" name="Line 22"/>
          <p:cNvSpPr>
            <a:spLocks noChangeShapeType="1"/>
          </p:cNvSpPr>
          <p:nvPr/>
        </p:nvSpPr>
        <p:spPr bwMode="auto">
          <a:xfrm>
            <a:off x="2781300" y="1409700"/>
            <a:ext cx="0" cy="5194300"/>
          </a:xfrm>
          <a:prstGeom prst="line">
            <a:avLst/>
          </a:prstGeom>
          <a:noFill/>
          <a:ln w="28575">
            <a:solidFill>
              <a:schemeClr val="tx1"/>
            </a:solidFill>
            <a:prstDash val="dashDot"/>
            <a:round/>
            <a:headEnd/>
            <a:tailEnd/>
          </a:ln>
          <a:effectLst/>
        </p:spPr>
        <p:txBody>
          <a:bodyPr/>
          <a:lstStyle/>
          <a:p>
            <a:pPr defTabSz="914400" eaLnBrk="0" fontAlgn="base" hangingPunct="0">
              <a:spcBef>
                <a:spcPct val="0"/>
              </a:spcBef>
              <a:spcAft>
                <a:spcPct val="0"/>
              </a:spcAft>
              <a:defRPr/>
            </a:pPr>
            <a:endParaRPr lang="en-US" i="1" dirty="0">
              <a:solidFill>
                <a:prstClr val="black"/>
              </a:solidFill>
              <a:effectLst>
                <a:outerShdw blurRad="38100" dist="38100" dir="2700000" algn="tl">
                  <a:srgbClr val="000000">
                    <a:alpha val="43137"/>
                  </a:srgbClr>
                </a:outerShdw>
              </a:effectLst>
              <a:latin typeface="Cooper Black" pitchFamily="18" charset="0"/>
            </a:endParaRPr>
          </a:p>
        </p:txBody>
      </p:sp>
      <p:pic>
        <p:nvPicPr>
          <p:cNvPr id="2" name="Picture 1"/>
          <p:cNvPicPr>
            <a:picLocks noChangeAspect="1"/>
          </p:cNvPicPr>
          <p:nvPr/>
        </p:nvPicPr>
        <p:blipFill>
          <a:blip r:embed="rId3"/>
          <a:stretch>
            <a:fillRect/>
          </a:stretch>
        </p:blipFill>
        <p:spPr>
          <a:xfrm>
            <a:off x="9293224" y="1701801"/>
            <a:ext cx="2185932" cy="1746663"/>
          </a:xfrm>
          <a:prstGeom prst="rect">
            <a:avLst/>
          </a:prstGeom>
        </p:spPr>
      </p:pic>
    </p:spTree>
    <p:extLst>
      <p:ext uri="{BB962C8B-B14F-4D97-AF65-F5344CB8AC3E}">
        <p14:creationId xmlns:p14="http://schemas.microsoft.com/office/powerpoint/2010/main" val="10892620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nvPr>
        </p:nvGraphicFramePr>
        <p:xfrm>
          <a:off x="1403350" y="1405467"/>
          <a:ext cx="6350000" cy="43476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p:cNvPicPr>
            <a:picLocks noChangeAspect="1"/>
          </p:cNvPicPr>
          <p:nvPr/>
        </p:nvPicPr>
        <p:blipFill>
          <a:blip r:embed="rId8"/>
          <a:stretch>
            <a:fillRect/>
          </a:stretch>
        </p:blipFill>
        <p:spPr>
          <a:xfrm>
            <a:off x="8304901" y="2549189"/>
            <a:ext cx="2798102" cy="1754097"/>
          </a:xfrm>
          <a:prstGeom prst="rect">
            <a:avLst/>
          </a:prstGeom>
        </p:spPr>
      </p:pic>
      <p:pic>
        <p:nvPicPr>
          <p:cNvPr id="5" name="Picture 4"/>
          <p:cNvPicPr>
            <a:picLocks noChangeAspect="1"/>
          </p:cNvPicPr>
          <p:nvPr/>
        </p:nvPicPr>
        <p:blipFill>
          <a:blip r:embed="rId9"/>
          <a:stretch>
            <a:fillRect/>
          </a:stretch>
        </p:blipFill>
        <p:spPr>
          <a:xfrm>
            <a:off x="8175618" y="4425772"/>
            <a:ext cx="2927385" cy="1951590"/>
          </a:xfrm>
          <a:prstGeom prst="rect">
            <a:avLst/>
          </a:prstGeom>
        </p:spPr>
      </p:pic>
      <p:pic>
        <p:nvPicPr>
          <p:cNvPr id="6" name="Picture 5"/>
          <p:cNvPicPr>
            <a:picLocks noChangeAspect="1"/>
          </p:cNvPicPr>
          <p:nvPr/>
        </p:nvPicPr>
        <p:blipFill>
          <a:blip r:embed="rId10"/>
          <a:stretch>
            <a:fillRect/>
          </a:stretch>
        </p:blipFill>
        <p:spPr>
          <a:xfrm>
            <a:off x="8175617" y="170030"/>
            <a:ext cx="2927385" cy="2379160"/>
          </a:xfrm>
          <a:prstGeom prst="rect">
            <a:avLst/>
          </a:prstGeom>
        </p:spPr>
      </p:pic>
    </p:spTree>
    <p:extLst>
      <p:ext uri="{BB962C8B-B14F-4D97-AF65-F5344CB8AC3E}">
        <p14:creationId xmlns:p14="http://schemas.microsoft.com/office/powerpoint/2010/main" val="254108633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C:\Documents and Settings\ScottA.FH2583\My Documents\My Pictures\Sacred-Secular Divide Graphics\Coram Deo.png"/>
          <p:cNvPicPr>
            <a:picLocks noChangeAspect="1" noChangeArrowheads="1"/>
          </p:cNvPicPr>
          <p:nvPr/>
        </p:nvPicPr>
        <p:blipFill>
          <a:blip r:embed="rId3" cstate="print"/>
          <a:srcRect/>
          <a:stretch>
            <a:fillRect/>
          </a:stretch>
        </p:blipFill>
        <p:spPr bwMode="auto">
          <a:xfrm>
            <a:off x="2743201" y="228601"/>
            <a:ext cx="7318375" cy="6333801"/>
          </a:xfrm>
          <a:prstGeom prst="rect">
            <a:avLst/>
          </a:prstGeom>
          <a:noFill/>
        </p:spPr>
      </p:pic>
    </p:spTree>
    <p:extLst>
      <p:ext uri="{BB962C8B-B14F-4D97-AF65-F5344CB8AC3E}">
        <p14:creationId xmlns:p14="http://schemas.microsoft.com/office/powerpoint/2010/main" val="19223616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866503"/>
          </a:xfrm>
        </p:spPr>
        <p:txBody>
          <a:bodyPr>
            <a:normAutofit/>
          </a:bodyPr>
          <a:lstStyle/>
          <a:p>
            <a:r>
              <a:rPr lang="en-US" sz="4400" dirty="0" smtClean="0"/>
              <a:t>Public Truth</a:t>
            </a:r>
            <a:endParaRPr lang="en-US" sz="4400" dirty="0"/>
          </a:p>
        </p:txBody>
      </p:sp>
      <p:sp>
        <p:nvSpPr>
          <p:cNvPr id="4" name="Text Placeholder 3"/>
          <p:cNvSpPr>
            <a:spLocks noGrp="1"/>
          </p:cNvSpPr>
          <p:nvPr>
            <p:ph type="body" sz="half" idx="2"/>
          </p:nvPr>
        </p:nvSpPr>
        <p:spPr>
          <a:xfrm>
            <a:off x="1397136" y="1717764"/>
            <a:ext cx="3932237" cy="3811588"/>
          </a:xfrm>
        </p:spPr>
        <p:txBody>
          <a:bodyPr>
            <a:normAutofit/>
          </a:bodyPr>
          <a:lstStyle/>
          <a:p>
            <a:r>
              <a:rPr lang="en-US" sz="2400" dirty="0" smtClean="0"/>
              <a:t>“We must </a:t>
            </a:r>
            <a:r>
              <a:rPr lang="en-US" sz="2400" dirty="0"/>
              <a:t>affirm the gospel not only as an invitation to a private and personal decision but as public truth which ought to be acknowledged as true for the whole of the life of society</a:t>
            </a:r>
            <a:r>
              <a:rPr lang="en-US" sz="2400" dirty="0" smtClean="0"/>
              <a:t>.”</a:t>
            </a:r>
          </a:p>
          <a:p>
            <a:r>
              <a:rPr lang="en-US" sz="2400" dirty="0" smtClean="0"/>
              <a:t>- </a:t>
            </a:r>
            <a:r>
              <a:rPr lang="en-US" sz="2400" dirty="0" err="1" smtClean="0"/>
              <a:t>Lesslie</a:t>
            </a:r>
            <a:r>
              <a:rPr lang="en-US" sz="2400" dirty="0" smtClean="0"/>
              <a:t> </a:t>
            </a:r>
            <a:r>
              <a:rPr lang="en-US" sz="2400" dirty="0" err="1" smtClean="0"/>
              <a:t>Newbigin</a:t>
            </a:r>
            <a:endParaRPr lang="en-US" sz="2400" dirty="0"/>
          </a:p>
        </p:txBody>
      </p:sp>
      <p:pic>
        <p:nvPicPr>
          <p:cNvPr id="20482" name="Picture 2" descr="Image result for lesslie newbigin"/>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331131" y="890451"/>
            <a:ext cx="3729636" cy="503500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60594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Discipling Nations</a:t>
            </a:r>
            <a:endParaRPr lang="en-US" dirty="0"/>
          </a:p>
        </p:txBody>
      </p:sp>
      <p:sp>
        <p:nvSpPr>
          <p:cNvPr id="6" name="Content Placeholder 5"/>
          <p:cNvSpPr>
            <a:spLocks noGrp="1"/>
          </p:cNvSpPr>
          <p:nvPr>
            <p:ph idx="1"/>
          </p:nvPr>
        </p:nvSpPr>
        <p:spPr>
          <a:xfrm>
            <a:off x="838200" y="2069465"/>
            <a:ext cx="4386942" cy="4351338"/>
          </a:xfrm>
        </p:spPr>
        <p:txBody>
          <a:bodyPr>
            <a:normAutofit/>
          </a:bodyPr>
          <a:lstStyle/>
          <a:p>
            <a:pPr marL="0" indent="0">
              <a:buNone/>
            </a:pPr>
            <a:r>
              <a:rPr lang="en-US" sz="3200" dirty="0" smtClean="0"/>
              <a:t>The process of “weeding out” </a:t>
            </a:r>
            <a:r>
              <a:rPr lang="en-US" sz="3200" dirty="0"/>
              <a:t>false foundational </a:t>
            </a:r>
            <a:r>
              <a:rPr lang="en-US" sz="3200" dirty="0" smtClean="0"/>
              <a:t>principles…</a:t>
            </a:r>
          </a:p>
          <a:p>
            <a:pPr marL="0" indent="0">
              <a:buNone/>
            </a:pPr>
            <a:endParaRPr lang="en-US" sz="3200" dirty="0"/>
          </a:p>
          <a:p>
            <a:pPr marL="0" indent="0">
              <a:buNone/>
            </a:pPr>
            <a:r>
              <a:rPr lang="en-US" sz="3200" dirty="0" smtClean="0"/>
              <a:t>and sowing </a:t>
            </a:r>
            <a:r>
              <a:rPr lang="en-US" sz="3200" i="1" dirty="0" smtClean="0"/>
              <a:t>true</a:t>
            </a:r>
            <a:r>
              <a:rPr lang="en-US" sz="3200" dirty="0" smtClean="0"/>
              <a:t> ones in every area of society. </a:t>
            </a:r>
            <a:endParaRPr lang="en-US" sz="3200" dirty="0"/>
          </a:p>
        </p:txBody>
      </p:sp>
      <p:pic>
        <p:nvPicPr>
          <p:cNvPr id="7" name="Picture 6"/>
          <p:cNvPicPr>
            <a:picLocks noChangeAspect="1"/>
          </p:cNvPicPr>
          <p:nvPr/>
        </p:nvPicPr>
        <p:blipFill rotWithShape="1">
          <a:blip r:embed="rId2"/>
          <a:srcRect l="26391" t="19036" r="9204" b="9938"/>
          <a:stretch/>
        </p:blipFill>
        <p:spPr>
          <a:xfrm>
            <a:off x="5689533" y="1027906"/>
            <a:ext cx="5910284" cy="3666309"/>
          </a:xfrm>
          <a:prstGeom prst="rect">
            <a:avLst/>
          </a:prstGeom>
        </p:spPr>
      </p:pic>
    </p:spTree>
    <p:extLst>
      <p:ext uri="{BB962C8B-B14F-4D97-AF65-F5344CB8AC3E}">
        <p14:creationId xmlns:p14="http://schemas.microsoft.com/office/powerpoint/2010/main" val="299125801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4278</TotalTime>
  <Words>981</Words>
  <Application>Microsoft Office PowerPoint</Application>
  <PresentationFormat>Widescreen</PresentationFormat>
  <Paragraphs>130</Paragraphs>
  <Slides>20</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Calibri</vt:lpstr>
      <vt:lpstr>Calibri Light</vt:lpstr>
      <vt:lpstr>Cooper Black</vt:lpstr>
      <vt:lpstr>Wingdings</vt:lpstr>
      <vt:lpstr>Office Theme</vt:lpstr>
      <vt:lpstr>Foundational Principles for Flourishing Nations</vt:lpstr>
      <vt:lpstr>What is a Principle? </vt:lpstr>
      <vt:lpstr>PowerPoint Presentation</vt:lpstr>
      <vt:lpstr>John Amos Comenius</vt:lpstr>
      <vt:lpstr>Sacred-Secular Dualism</vt:lpstr>
      <vt:lpstr>PowerPoint Presentation</vt:lpstr>
      <vt:lpstr>PowerPoint Presentation</vt:lpstr>
      <vt:lpstr>Public Truth</vt:lpstr>
      <vt:lpstr>Discipling Nations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Foundational Principles for Flourishing Nations</dc:title>
  <dc:creator>Scott Allen</dc:creator>
  <cp:lastModifiedBy>Scott Allen</cp:lastModifiedBy>
  <cp:revision>33</cp:revision>
  <dcterms:created xsi:type="dcterms:W3CDTF">2022-10-07T19:32:18Z</dcterms:created>
  <dcterms:modified xsi:type="dcterms:W3CDTF">2022-11-07T17:31:06Z</dcterms:modified>
</cp:coreProperties>
</file>