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3" r:id="rId5"/>
    <p:sldId id="260" r:id="rId6"/>
    <p:sldId id="262" r:id="rId7"/>
    <p:sldId id="257" r:id="rId8"/>
    <p:sldId id="261"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B0894A9F-46F7-47DA-9ED7-8992D98CAB15}" type="datetimeFigureOut">
              <a:rPr lang="en-US" smtClean="0"/>
              <a:pPr>
                <a:defRPr/>
              </a:pPr>
              <a:t>10/19/2022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5D31071-8AA0-4A31-BA3B-0EA655D80CED}"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935D49B-B59D-4595-B9C5-59224DC377C6}" type="datetimeFigureOut">
              <a:rPr lang="en-US" smtClean="0"/>
              <a:pPr>
                <a:defRPr/>
              </a:pPr>
              <a:t>10/19/2022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5F8262-E8BC-4058-B491-44EC37466ABD}"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C91D0D6C-2C08-428A-8AA2-39BACC9AB3A6}" type="datetimeFigureOut">
              <a:rPr lang="en-US" smtClean="0"/>
              <a:pPr>
                <a:defRPr/>
              </a:pPr>
              <a:t>10/19/2022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AD2F790-DB81-490C-8F9A-46BEFF8FB3E2}"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9E68CFEB-3755-4330-9C84-A89C02A7015B}" type="datetimeFigureOut">
              <a:rPr lang="en-US" smtClean="0"/>
              <a:pPr>
                <a:defRPr/>
              </a:pPr>
              <a:t>10/19/2022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098E361-77E3-441C-A85A-3A49F19C01B3}"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pPr>
              <a:defRPr/>
            </a:pPr>
            <a:fld id="{E4BC6732-7445-4FED-BB43-9E815E567370}" type="datetimeFigureOut">
              <a:rPr lang="en-US" smtClean="0"/>
              <a:pPr>
                <a:defRPr/>
              </a:pPr>
              <a:t>10/19/2022</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30A884-EDDE-4ECB-BF7B-4DDDCC584488}"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0AA53223-0B31-4FB0-96E5-DA2FE526F777}" type="datetimeFigureOut">
              <a:rPr lang="en-US" smtClean="0"/>
              <a:pPr>
                <a:defRPr/>
              </a:pPr>
              <a:t>10/19/2022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ECD1618-A8C4-4DB8-9A66-A72BEE4689F4}" type="slidenum">
              <a:rPr lang="en-US" smtClean="0"/>
              <a:pPr>
                <a:defRPr/>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3F095323-2175-4BCD-B4DD-CEA72ACC8064}" type="datetimeFigureOut">
              <a:rPr lang="en-US" smtClean="0"/>
              <a:pPr>
                <a:defRPr/>
              </a:pPr>
              <a:t>10/19/2022</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08F60C4-D789-4CCF-BD84-A3E4B3201854}"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F2CCC0FA-F4F8-4CB6-BB68-BB805A460A7B}" type="datetimeFigureOut">
              <a:rPr lang="en-US" smtClean="0"/>
              <a:pPr>
                <a:defRPr/>
              </a:pPr>
              <a:t>10/19/2022</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AE2F6BCE-5935-4978-9F7E-FA571DBA580D}"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C8DC8ED-8927-44EA-ADB3-1EC8C3FCB7CE}" type="datetimeFigureOut">
              <a:rPr lang="en-US" smtClean="0"/>
              <a:pPr>
                <a:defRPr/>
              </a:pPr>
              <a:t>10/19/2022</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66EEF88-31D2-41EA-95D8-F9F09D5F2B04}"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pPr>
              <a:defRPr/>
            </a:pPr>
            <a:fld id="{13A2FC00-4E3C-421F-9C7C-8D449753D717}" type="datetimeFigureOut">
              <a:rPr lang="en-US" smtClean="0"/>
              <a:pPr>
                <a:defRPr/>
              </a:pPr>
              <a:t>10/19/2022</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pPr>
              <a:defRPr/>
            </a:pPr>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61F043A4-0F6C-4781-922A-3A02B0246102}"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E0E6B1C-8C1B-4F7E-B57F-469147F1A9DC}" type="datetimeFigureOut">
              <a:rPr lang="en-US" smtClean="0"/>
              <a:pPr>
                <a:defRPr/>
              </a:pPr>
              <a:t>10/19/2022</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3643A1-0EF8-4BC4-BD78-9482BD34750B}"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pPr>
              <a:defRPr/>
            </a:pPr>
            <a:fld id="{93727FC6-F06F-4BB8-9D72-FE17AEFAFFBE}" type="datetimeFigureOut">
              <a:rPr lang="en-US" smtClean="0"/>
              <a:pPr>
                <a:defRPr/>
              </a:pPr>
              <a:t>10/19/2022</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pPr>
              <a:defRPr/>
            </a:pPr>
            <a:fld id="{CB536C0C-5B28-4F7F-BADE-DCC022501A3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rot="19140000">
            <a:off x="793939" y="1808682"/>
            <a:ext cx="5440054" cy="1666725"/>
          </a:xfrm>
        </p:spPr>
        <p:txBody>
          <a:bodyPr/>
          <a:lstStyle/>
          <a:p>
            <a:pPr algn="ctr"/>
            <a:r>
              <a:rPr lang="en-US" sz="4000" dirty="0" smtClean="0"/>
              <a:t>Welcome to 2023 </a:t>
            </a:r>
            <a:br>
              <a:rPr lang="en-US" sz="4000" dirty="0" smtClean="0"/>
            </a:br>
            <a:r>
              <a:rPr lang="en-US" sz="4000" dirty="0" smtClean="0"/>
              <a:t>DNA Forum</a:t>
            </a:r>
            <a:br>
              <a:rPr lang="en-US" sz="4000" dirty="0" smtClean="0"/>
            </a:br>
            <a:r>
              <a:rPr lang="en-US" sz="4000" dirty="0" err="1" smtClean="0"/>
              <a:t>Adulala</a:t>
            </a:r>
            <a:r>
              <a:rPr lang="en-US" sz="4000" dirty="0" smtClean="0"/>
              <a:t> Resort</a:t>
            </a:r>
          </a:p>
        </p:txBody>
      </p:sp>
      <p:sp>
        <p:nvSpPr>
          <p:cNvPr id="3" name="Subtitle 2"/>
          <p:cNvSpPr>
            <a:spLocks noGrp="1"/>
          </p:cNvSpPr>
          <p:nvPr>
            <p:ph type="subTitle" idx="1"/>
          </p:nvPr>
        </p:nvSpPr>
        <p:spPr>
          <a:xfrm>
            <a:off x="304800" y="4953000"/>
            <a:ext cx="8153400" cy="1752600"/>
          </a:xfrm>
        </p:spPr>
        <p:txBody>
          <a:bodyPr rtlCol="0">
            <a:normAutofit fontScale="92500" lnSpcReduction="20000"/>
          </a:bodyPr>
          <a:lstStyle/>
          <a:p>
            <a:pPr fontAlgn="auto">
              <a:spcAft>
                <a:spcPts val="0"/>
              </a:spcAft>
              <a:buFont typeface="Arial" pitchFamily="34" charset="0"/>
              <a:buNone/>
              <a:defRPr/>
            </a:pPr>
            <a:r>
              <a:rPr lang="en-US" sz="4000" dirty="0" smtClean="0"/>
              <a:t>Ethiopia,  </a:t>
            </a:r>
            <a:r>
              <a:rPr lang="en-US" sz="4000" dirty="0" err="1" smtClean="0"/>
              <a:t>Oromyia</a:t>
            </a:r>
            <a:r>
              <a:rPr lang="en-US" sz="4000" dirty="0" smtClean="0"/>
              <a:t> region </a:t>
            </a:r>
          </a:p>
          <a:p>
            <a:pPr fontAlgn="auto">
              <a:spcAft>
                <a:spcPts val="0"/>
              </a:spcAft>
              <a:buFont typeface="Arial" pitchFamily="34" charset="0"/>
              <a:buNone/>
              <a:defRPr/>
            </a:pPr>
            <a:r>
              <a:rPr lang="en-US" sz="4000" dirty="0" err="1" smtClean="0"/>
              <a:t>Debre</a:t>
            </a:r>
            <a:r>
              <a:rPr lang="en-US" sz="4000" dirty="0" smtClean="0"/>
              <a:t> </a:t>
            </a:r>
            <a:r>
              <a:rPr lang="en-US" sz="4000" dirty="0" err="1" smtClean="0"/>
              <a:t>Zeit</a:t>
            </a:r>
            <a:r>
              <a:rPr lang="en-US" sz="4000" dirty="0" smtClean="0"/>
              <a:t>/</a:t>
            </a:r>
            <a:r>
              <a:rPr lang="en-US" sz="4000" dirty="0" err="1" smtClean="0"/>
              <a:t>Bishoftu</a:t>
            </a:r>
            <a:r>
              <a:rPr lang="en-US" sz="4000" dirty="0" smtClean="0"/>
              <a:t> town, </a:t>
            </a:r>
          </a:p>
          <a:p>
            <a:pPr fontAlgn="auto">
              <a:spcAft>
                <a:spcPts val="0"/>
              </a:spcAft>
              <a:buFont typeface="Arial" pitchFamily="34" charset="0"/>
              <a:buNone/>
              <a:defRPr/>
            </a:pPr>
            <a:r>
              <a:rPr lang="en-US" sz="4000" dirty="0" smtClean="0"/>
              <a:t>Oct 17-20/22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rtlCol="0">
            <a:normAutofit/>
          </a:bodyPr>
          <a:lstStyle/>
          <a:p>
            <a:pPr fontAlgn="auto">
              <a:spcAft>
                <a:spcPts val="0"/>
              </a:spcAft>
              <a:defRPr/>
            </a:pPr>
            <a:r>
              <a:rPr lang="en-US" dirty="0" smtClean="0"/>
              <a:t>Map of Ethiopia</a:t>
            </a:r>
          </a:p>
        </p:txBody>
      </p:sp>
      <p:pic>
        <p:nvPicPr>
          <p:cNvPr id="307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85800" y="838200"/>
            <a:ext cx="8077200" cy="57912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rtlCol="0">
            <a:normAutofit/>
          </a:bodyPr>
          <a:lstStyle/>
          <a:p>
            <a:pPr fontAlgn="auto">
              <a:spcAft>
                <a:spcPts val="0"/>
              </a:spcAft>
              <a:defRPr/>
            </a:pPr>
            <a:r>
              <a:rPr lang="en-US" dirty="0" smtClean="0"/>
              <a:t>Ethiopia </a:t>
            </a:r>
          </a:p>
        </p:txBody>
      </p:sp>
      <p:sp>
        <p:nvSpPr>
          <p:cNvPr id="3" name="Content Placeholder 2"/>
          <p:cNvSpPr>
            <a:spLocks noGrp="1"/>
          </p:cNvSpPr>
          <p:nvPr>
            <p:ph idx="1"/>
          </p:nvPr>
        </p:nvSpPr>
        <p:spPr>
          <a:xfrm>
            <a:off x="304800" y="838200"/>
            <a:ext cx="8763000" cy="5791200"/>
          </a:xfrm>
        </p:spPr>
        <p:txBody>
          <a:bodyPr rtlCol="0">
            <a:noAutofit/>
          </a:bodyPr>
          <a:lstStyle/>
          <a:p>
            <a:pPr marL="0" indent="0">
              <a:defRPr/>
            </a:pPr>
            <a:r>
              <a:rPr lang="en-US" sz="2000" b="0" dirty="0" smtClean="0"/>
              <a:t>An Oldest Nation that mentioned in the Bible </a:t>
            </a:r>
            <a:r>
              <a:rPr lang="en-US" sz="2000" b="0" dirty="0"/>
              <a:t>over </a:t>
            </a:r>
            <a:r>
              <a:rPr lang="en-US" sz="2000" b="0" dirty="0" smtClean="0"/>
              <a:t>40 (in the authorized Bible 60) times beginning from Genesis. </a:t>
            </a:r>
          </a:p>
          <a:p>
            <a:pPr marL="0" indent="0">
              <a:defRPr/>
            </a:pPr>
            <a:r>
              <a:rPr lang="en-US" sz="2000" b="0" dirty="0" smtClean="0"/>
              <a:t>Gen. 2:13, Nile, Numb </a:t>
            </a:r>
            <a:r>
              <a:rPr lang="en-US" sz="2000" b="0" dirty="0"/>
              <a:t>12:1 </a:t>
            </a:r>
            <a:r>
              <a:rPr lang="en-US" sz="2000" b="0" dirty="0" smtClean="0"/>
              <a:t>Moses wife, Psa68:31,Jerm 13:23, Acts 8:27 Ethiopian Eunuch </a:t>
            </a:r>
          </a:p>
          <a:p>
            <a:pPr marL="0" indent="0" fontAlgn="auto">
              <a:spcAft>
                <a:spcPts val="0"/>
              </a:spcAft>
              <a:buFont typeface="Arial" pitchFamily="34" charset="0"/>
              <a:buNone/>
              <a:defRPr/>
            </a:pPr>
            <a:r>
              <a:rPr lang="en-US" sz="2000" dirty="0" smtClean="0"/>
              <a:t>Religion</a:t>
            </a:r>
            <a:r>
              <a:rPr lang="en-US" sz="2000" dirty="0"/>
              <a:t>: </a:t>
            </a:r>
            <a:r>
              <a:rPr lang="en-US" sz="2000" b="0" dirty="0" smtClean="0"/>
              <a:t>44% </a:t>
            </a:r>
            <a:r>
              <a:rPr lang="en-US" sz="2000" b="0" dirty="0"/>
              <a:t>Orthodox, </a:t>
            </a:r>
            <a:r>
              <a:rPr lang="en-US" sz="2000" b="0" dirty="0" smtClean="0"/>
              <a:t>34% </a:t>
            </a:r>
            <a:r>
              <a:rPr lang="en-US" sz="2000" b="0" dirty="0"/>
              <a:t>Muslim, 22 Evangelical </a:t>
            </a:r>
            <a:endParaRPr lang="en-US" sz="2000" b="0" dirty="0" smtClean="0"/>
          </a:p>
          <a:p>
            <a:pPr marL="0" indent="0" fontAlgn="auto">
              <a:spcAft>
                <a:spcPts val="0"/>
              </a:spcAft>
              <a:buFont typeface="Arial" pitchFamily="34" charset="0"/>
              <a:buNone/>
              <a:defRPr/>
            </a:pPr>
            <a:r>
              <a:rPr lang="en-US" sz="2000" b="0" dirty="0" smtClean="0"/>
              <a:t>Ethiopian Orthodox, the major religion in the nation (Where the OT &amp; NT Traditions practiced (Church building architecture, Ark, Circumcision, fasting </a:t>
            </a:r>
            <a:r>
              <a:rPr lang="en-US" sz="2000" b="0" dirty="0"/>
              <a:t>)</a:t>
            </a:r>
            <a:endParaRPr lang="en-US" sz="2000" b="0" dirty="0" smtClean="0"/>
          </a:p>
          <a:p>
            <a:pPr marL="0" indent="0" fontAlgn="auto">
              <a:spcAft>
                <a:spcPts val="0"/>
              </a:spcAft>
              <a:buFont typeface="Arial" pitchFamily="34" charset="0"/>
              <a:buNone/>
              <a:defRPr/>
            </a:pPr>
            <a:r>
              <a:rPr lang="en-US" sz="2000" b="0" dirty="0" smtClean="0"/>
              <a:t>The 1</a:t>
            </a:r>
            <a:r>
              <a:rPr lang="en-US" sz="2000" b="0" baseline="30000" dirty="0" smtClean="0"/>
              <a:t>st</a:t>
            </a:r>
            <a:r>
              <a:rPr lang="en-US" sz="2000" b="0" dirty="0" smtClean="0"/>
              <a:t> hosting nation of the follower of Prophet Mohammed (immigrated)</a:t>
            </a:r>
          </a:p>
          <a:p>
            <a:pPr marL="0" indent="0" fontAlgn="auto">
              <a:spcAft>
                <a:spcPts val="0"/>
              </a:spcAft>
              <a:buFont typeface="Arial" pitchFamily="34" charset="0"/>
              <a:buNone/>
              <a:defRPr/>
            </a:pPr>
            <a:r>
              <a:rPr lang="en-US" sz="2000" dirty="0" smtClean="0"/>
              <a:t>Paradoxes:  </a:t>
            </a:r>
            <a:r>
              <a:rPr lang="en-US" sz="2000" b="0" dirty="0" smtClean="0"/>
              <a:t>Independent and </a:t>
            </a:r>
            <a:r>
              <a:rPr lang="en-US" sz="2000" b="0" dirty="0" err="1" smtClean="0"/>
              <a:t>uncolonized</a:t>
            </a:r>
            <a:r>
              <a:rPr lang="en-US" sz="2000" b="0" dirty="0" smtClean="0"/>
              <a:t>/war within, Blessed naturally </a:t>
            </a:r>
            <a:r>
              <a:rPr lang="en-US" sz="2000" b="0" dirty="0" smtClean="0"/>
              <a:t>but known </a:t>
            </a:r>
            <a:r>
              <a:rPr lang="en-US" sz="2000" b="0" dirty="0" smtClean="0"/>
              <a:t>for </a:t>
            </a:r>
            <a:r>
              <a:rPr lang="en-US" sz="2000" b="0" dirty="0" smtClean="0"/>
              <a:t>famine/drought. Now, began </a:t>
            </a:r>
            <a:r>
              <a:rPr lang="en-US" sz="2000" b="0" dirty="0" smtClean="0"/>
              <a:t>self sufficiency and </a:t>
            </a:r>
            <a:r>
              <a:rPr lang="en-US" sz="2000" b="0" smtClean="0"/>
              <a:t>will </a:t>
            </a:r>
            <a:r>
              <a:rPr lang="en-US" sz="2000" b="0" smtClean="0"/>
              <a:t>export </a:t>
            </a:r>
            <a:r>
              <a:rPr lang="en-US" sz="2000" b="0" dirty="0" smtClean="0"/>
              <a:t>wheat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defRPr/>
            </a:pPr>
            <a:r>
              <a:rPr lang="en-US" sz="2400" dirty="0"/>
              <a:t>Population: 120million 2</a:t>
            </a:r>
            <a:r>
              <a:rPr lang="en-US" sz="2400" baseline="30000" dirty="0"/>
              <a:t>nd</a:t>
            </a:r>
            <a:r>
              <a:rPr lang="en-US" sz="2400" dirty="0"/>
              <a:t> populous nation in Africa </a:t>
            </a:r>
          </a:p>
          <a:p>
            <a:pPr fontAlgn="auto">
              <a:spcAft>
                <a:spcPts val="0"/>
              </a:spcAft>
              <a:buFontTx/>
              <a:buChar char="-"/>
              <a:defRPr/>
            </a:pPr>
            <a:r>
              <a:rPr lang="en-US" sz="2400" b="0" dirty="0"/>
              <a:t>The median age in Ethiopia is estimated 19 years, 60% of the </a:t>
            </a:r>
            <a:r>
              <a:rPr lang="en-US" sz="2400" b="0" dirty="0" err="1"/>
              <a:t>popn</a:t>
            </a:r>
            <a:r>
              <a:rPr lang="en-US" sz="2400" b="0" dirty="0"/>
              <a:t>. is under the age of 25.  (75% under 35yrs) young and productive age.</a:t>
            </a:r>
          </a:p>
          <a:p>
            <a:pPr>
              <a:buFontTx/>
              <a:buChar char="-"/>
              <a:defRPr/>
            </a:pPr>
            <a:r>
              <a:rPr lang="en-US" sz="2400" b="0" dirty="0"/>
              <a:t>83% of Evangelicals are under the age of 35, more educated and productive</a:t>
            </a:r>
          </a:p>
          <a:p>
            <a:pPr fontAlgn="auto">
              <a:spcAft>
                <a:spcPts val="0"/>
              </a:spcAft>
              <a:buFontTx/>
              <a:buChar char="-"/>
              <a:defRPr/>
            </a:pPr>
            <a:r>
              <a:rPr lang="en-US" sz="2400" b="0" dirty="0"/>
              <a:t>Over 86 Ethnic Group and 123  languages (current government is based on Ethnic Federalism) with 11 regions 2 city Administrative</a:t>
            </a:r>
          </a:p>
          <a:p>
            <a:endParaRPr lang="en-US" dirty="0"/>
          </a:p>
        </p:txBody>
      </p:sp>
    </p:spTree>
    <p:extLst>
      <p:ext uri="{BB962C8B-B14F-4D97-AF65-F5344CB8AC3E}">
        <p14:creationId xmlns:p14="http://schemas.microsoft.com/office/powerpoint/2010/main" val="2996771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rtlCol="0">
            <a:normAutofit/>
          </a:bodyPr>
          <a:lstStyle/>
          <a:p>
            <a:pPr fontAlgn="auto">
              <a:spcAft>
                <a:spcPts val="0"/>
              </a:spcAft>
              <a:defRPr/>
            </a:pPr>
            <a:r>
              <a:rPr lang="en-US" dirty="0" smtClean="0"/>
              <a:t>Ethiopian </a:t>
            </a:r>
          </a:p>
        </p:txBody>
      </p:sp>
      <p:sp>
        <p:nvSpPr>
          <p:cNvPr id="5123" name="Content Placeholder 2"/>
          <p:cNvSpPr>
            <a:spLocks noGrp="1"/>
          </p:cNvSpPr>
          <p:nvPr>
            <p:ph idx="1"/>
          </p:nvPr>
        </p:nvSpPr>
        <p:spPr>
          <a:xfrm>
            <a:off x="228600" y="838200"/>
            <a:ext cx="8686800" cy="5287963"/>
          </a:xfrm>
        </p:spPr>
        <p:txBody>
          <a:bodyPr>
            <a:normAutofit/>
          </a:bodyPr>
          <a:lstStyle/>
          <a:p>
            <a:pPr fontAlgn="auto">
              <a:spcAft>
                <a:spcPts val="0"/>
              </a:spcAft>
              <a:buFontTx/>
              <a:buChar char="-"/>
              <a:defRPr/>
            </a:pPr>
            <a:r>
              <a:rPr lang="en-US" sz="2400" dirty="0" smtClean="0"/>
              <a:t>Monarch/Kings</a:t>
            </a:r>
            <a:r>
              <a:rPr lang="en-US" sz="2400" dirty="0"/>
              <a:t>, </a:t>
            </a:r>
            <a:r>
              <a:rPr lang="en-US" sz="2400" dirty="0" smtClean="0"/>
              <a:t>Socialism </a:t>
            </a:r>
            <a:r>
              <a:rPr lang="en-US" sz="2400" dirty="0"/>
              <a:t>(1974-1991) </a:t>
            </a:r>
            <a:r>
              <a:rPr lang="en-US" sz="2400" dirty="0" smtClean="0"/>
              <a:t>now  Ethnic Federalism &amp; Free market economy</a:t>
            </a:r>
            <a:endParaRPr lang="en-US" sz="2400" dirty="0"/>
          </a:p>
          <a:p>
            <a:pPr marL="0" indent="0">
              <a:defRPr/>
            </a:pPr>
            <a:r>
              <a:rPr lang="en-US" sz="2400" dirty="0" smtClean="0"/>
              <a:t>Source </a:t>
            </a:r>
            <a:r>
              <a:rPr lang="en-US" sz="2400" dirty="0"/>
              <a:t>of Blue Nile: </a:t>
            </a:r>
            <a:r>
              <a:rPr lang="en-US" sz="2400" b="0" dirty="0"/>
              <a:t>That </a:t>
            </a:r>
            <a:r>
              <a:rPr lang="en-US" sz="2400" b="0" dirty="0" smtClean="0"/>
              <a:t>flows </a:t>
            </a:r>
            <a:r>
              <a:rPr lang="en-US" sz="2400" b="0" dirty="0"/>
              <a:t>to Sudan then </a:t>
            </a:r>
            <a:r>
              <a:rPr lang="en-US" sz="2400" b="0" dirty="0" smtClean="0"/>
              <a:t>to </a:t>
            </a:r>
            <a:r>
              <a:rPr lang="en-US" sz="2400" b="0" dirty="0"/>
              <a:t>Egypt</a:t>
            </a:r>
            <a:r>
              <a:rPr lang="en-US" sz="2400" dirty="0"/>
              <a:t>. </a:t>
            </a:r>
            <a:endParaRPr lang="en-US" sz="2400" dirty="0" smtClean="0"/>
          </a:p>
          <a:p>
            <a:pPr marL="0" indent="0">
              <a:defRPr/>
            </a:pPr>
            <a:r>
              <a:rPr lang="fr-FR" sz="2400" b="0" dirty="0" smtClean="0"/>
              <a:t>Grand </a:t>
            </a:r>
            <a:r>
              <a:rPr lang="fr-FR" sz="2400" b="0" dirty="0" err="1" smtClean="0"/>
              <a:t>Ethiopian</a:t>
            </a:r>
            <a:r>
              <a:rPr lang="fr-FR" sz="2400" b="0" dirty="0" smtClean="0"/>
              <a:t> Renaissance </a:t>
            </a:r>
            <a:r>
              <a:rPr lang="fr-FR" sz="2400" b="0" dirty="0"/>
              <a:t>Dam (GERD</a:t>
            </a:r>
            <a:r>
              <a:rPr lang="fr-FR" sz="2400" b="0" dirty="0" smtClean="0"/>
              <a:t>), </a:t>
            </a:r>
            <a:r>
              <a:rPr lang="fr-FR" sz="2400" b="0" dirty="0" err="1" smtClean="0"/>
              <a:t>is</a:t>
            </a:r>
            <a:r>
              <a:rPr lang="en-US" sz="2400" b="0" dirty="0"/>
              <a:t> </a:t>
            </a:r>
            <a:r>
              <a:rPr lang="en-US" sz="2400" b="0" dirty="0" smtClean="0"/>
              <a:t>under </a:t>
            </a:r>
            <a:r>
              <a:rPr lang="en-US" sz="2400" b="0" dirty="0"/>
              <a:t>construction costs $5Billion </a:t>
            </a:r>
            <a:r>
              <a:rPr lang="en-US" sz="2400" b="0" dirty="0" smtClean="0"/>
              <a:t>(Public funding) to generate </a:t>
            </a:r>
            <a:r>
              <a:rPr lang="en-US" sz="2400" b="0" dirty="0"/>
              <a:t>5,000 MW of </a:t>
            </a:r>
            <a:r>
              <a:rPr lang="en-US" sz="2400" b="0" dirty="0" smtClean="0"/>
              <a:t>electricity; Doubling </a:t>
            </a:r>
            <a:r>
              <a:rPr lang="en-US" sz="2400" b="0" dirty="0"/>
              <a:t>Ethiopia’s electricity output (began generating </a:t>
            </a:r>
            <a:r>
              <a:rPr lang="en-US" sz="2400" b="0" dirty="0" smtClean="0"/>
              <a:t>645MW and exporting to Sudan, Djibouti and others will follow).</a:t>
            </a:r>
            <a:endParaRPr lang="en-US" sz="2400" b="0" dirty="0"/>
          </a:p>
          <a:p>
            <a:pPr marL="0" indent="0">
              <a:buFont typeface="Arial" charset="0"/>
              <a:buNone/>
            </a:pPr>
            <a:r>
              <a:rPr lang="en-US" sz="2400" b="1" dirty="0" smtClean="0"/>
              <a:t>Economy</a:t>
            </a:r>
            <a:r>
              <a:rPr lang="en-US" sz="2400" dirty="0" smtClean="0"/>
              <a:t>: </a:t>
            </a:r>
            <a:r>
              <a:rPr lang="en-US" sz="2400" b="0" dirty="0" smtClean="0"/>
              <a:t>Dominantly agriculture 35%, services 37%, Industry 23% and manufacturing 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534400" cy="5867400"/>
          </a:xfrm>
        </p:spPr>
        <p:txBody>
          <a:bodyPr>
            <a:normAutofit/>
          </a:bodyPr>
          <a:lstStyle/>
          <a:p>
            <a:r>
              <a:rPr lang="en-US" sz="2400" b="0" dirty="0" smtClean="0">
                <a:latin typeface="Book Antiqua" pitchFamily="18" charset="0"/>
              </a:rPr>
              <a:t>A history of 3,000yrs  that resisted colonization and inspired nations </a:t>
            </a:r>
            <a:r>
              <a:rPr lang="en-US" sz="2400" b="0" dirty="0">
                <a:latin typeface="Book Antiqua" pitchFamily="18" charset="0"/>
              </a:rPr>
              <a:t>t</a:t>
            </a:r>
            <a:r>
              <a:rPr lang="en-US" sz="2400" b="0" dirty="0" smtClean="0">
                <a:latin typeface="Book Antiqua" pitchFamily="18" charset="0"/>
              </a:rPr>
              <a:t>o  Stand up for their freedom (</a:t>
            </a:r>
            <a:r>
              <a:rPr lang="en-US" sz="2400" b="0" dirty="0" err="1" smtClean="0">
                <a:latin typeface="Book Antiqua" pitchFamily="18" charset="0"/>
              </a:rPr>
              <a:t>S.Africa</a:t>
            </a:r>
            <a:r>
              <a:rPr lang="en-US" sz="2400" b="0" dirty="0" smtClean="0">
                <a:latin typeface="Book Antiqua" pitchFamily="18" charset="0"/>
              </a:rPr>
              <a:t> – Mandela, Zimbabwe)</a:t>
            </a:r>
          </a:p>
          <a:p>
            <a:r>
              <a:rPr lang="en-US" sz="2400" b="0" dirty="0" smtClean="0">
                <a:latin typeface="Book Antiqua" pitchFamily="18" charset="0"/>
              </a:rPr>
              <a:t>Member of League of Nation and later founding member of the UN from Africa</a:t>
            </a:r>
          </a:p>
          <a:p>
            <a:r>
              <a:rPr lang="en-US" sz="2400" b="0" dirty="0" smtClean="0">
                <a:latin typeface="Book Antiqua" pitchFamily="18" charset="0"/>
              </a:rPr>
              <a:t>Founder and HQ for African Union (</a:t>
            </a:r>
            <a:r>
              <a:rPr lang="en-US" sz="2400" b="0" smtClean="0">
                <a:latin typeface="Book Antiqua" pitchFamily="18" charset="0"/>
              </a:rPr>
              <a:t>AU), HQ </a:t>
            </a:r>
            <a:r>
              <a:rPr lang="en-US" sz="2400" b="0" dirty="0" smtClean="0">
                <a:latin typeface="Book Antiqua" pitchFamily="18" charset="0"/>
              </a:rPr>
              <a:t>for Economic Commission of Africa (ECA)</a:t>
            </a:r>
          </a:p>
          <a:p>
            <a:r>
              <a:rPr lang="en-US" sz="2400" b="0" dirty="0" smtClean="0">
                <a:latin typeface="Book Antiqua" pitchFamily="18" charset="0"/>
              </a:rPr>
              <a:t>121 Embassies and Consulates in the capital, making Ethiopia among top World Diplomatic Centers.</a:t>
            </a:r>
          </a:p>
          <a:p>
            <a:r>
              <a:rPr lang="en-US" sz="2400" b="0" dirty="0" smtClean="0">
                <a:latin typeface="Book Antiqua" pitchFamily="18" charset="0"/>
              </a:rPr>
              <a:t>Ethiopian Airlines over 75years of service in over 100 destination with a capacity of 25million passengers/</a:t>
            </a:r>
            <a:r>
              <a:rPr lang="en-US" sz="2400" b="0" dirty="0" err="1" smtClean="0">
                <a:latin typeface="Book Antiqua" pitchFamily="18" charset="0"/>
              </a:rPr>
              <a:t>yr</a:t>
            </a:r>
            <a:endParaRPr lang="en-US" sz="2400" b="0" dirty="0">
              <a:latin typeface="Book Antiqua" pitchFamily="18" charset="0"/>
            </a:endParaRPr>
          </a:p>
        </p:txBody>
      </p:sp>
    </p:spTree>
    <p:extLst>
      <p:ext uri="{BB962C8B-B14F-4D97-AF65-F5344CB8AC3E}">
        <p14:creationId xmlns:p14="http://schemas.microsoft.com/office/powerpoint/2010/main" val="848023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rtlCol="0">
            <a:normAutofit/>
          </a:bodyPr>
          <a:lstStyle/>
          <a:p>
            <a:pPr fontAlgn="auto">
              <a:spcAft>
                <a:spcPts val="0"/>
              </a:spcAft>
              <a:defRPr/>
            </a:pPr>
            <a:r>
              <a:rPr lang="en-US" dirty="0" smtClean="0"/>
              <a:t>Background of DNA in Ethiopia </a:t>
            </a:r>
          </a:p>
        </p:txBody>
      </p:sp>
      <p:sp>
        <p:nvSpPr>
          <p:cNvPr id="3" name="Content Placeholder 2"/>
          <p:cNvSpPr>
            <a:spLocks noGrp="1"/>
          </p:cNvSpPr>
          <p:nvPr>
            <p:ph idx="1"/>
          </p:nvPr>
        </p:nvSpPr>
        <p:spPr>
          <a:xfrm>
            <a:off x="228600" y="990600"/>
            <a:ext cx="8763000" cy="5334000"/>
          </a:xfrm>
        </p:spPr>
        <p:txBody>
          <a:bodyPr rtlCol="0">
            <a:normAutofit/>
          </a:bodyPr>
          <a:lstStyle/>
          <a:p>
            <a:pPr fontAlgn="auto">
              <a:spcAft>
                <a:spcPts val="0"/>
              </a:spcAft>
              <a:buFont typeface="Arial" pitchFamily="34" charset="0"/>
              <a:buChar char="•"/>
              <a:defRPr/>
            </a:pPr>
            <a:r>
              <a:rPr lang="en-US" sz="2400" b="0" dirty="0" smtClean="0"/>
              <a:t>The first exposure for Worldview (DNA) Conference was 1998 in Kenya.</a:t>
            </a:r>
          </a:p>
          <a:p>
            <a:pPr fontAlgn="auto">
              <a:spcAft>
                <a:spcPts val="0"/>
              </a:spcAft>
              <a:buFont typeface="Arial" pitchFamily="34" charset="0"/>
              <a:buChar char="•"/>
              <a:defRPr/>
            </a:pPr>
            <a:r>
              <a:rPr lang="en-US" sz="2400" b="0" dirty="0" smtClean="0"/>
              <a:t>FHI/Ethiopia  hosted DNA, by Darrow and Bob in 1999  (164ppl) and 2001  (2,000)</a:t>
            </a:r>
          </a:p>
          <a:p>
            <a:pPr fontAlgn="auto">
              <a:spcAft>
                <a:spcPts val="0"/>
              </a:spcAft>
              <a:buFont typeface="Arial" pitchFamily="34" charset="0"/>
              <a:buChar char="•"/>
              <a:defRPr/>
            </a:pPr>
            <a:r>
              <a:rPr lang="en-US" sz="2400" b="0" dirty="0" smtClean="0"/>
              <a:t>Organized in partnership with the Ethiopian Evangelical Church Fellowship (ECFE), where Pastors, Christian NGO, Ministry leaders, Seminary professors and practitioners were participated.</a:t>
            </a:r>
          </a:p>
          <a:p>
            <a:pPr fontAlgn="auto">
              <a:spcAft>
                <a:spcPts val="0"/>
              </a:spcAft>
              <a:buFont typeface="Arial" pitchFamily="34" charset="0"/>
              <a:buChar char="•"/>
              <a:defRPr/>
            </a:pPr>
            <a:r>
              <a:rPr lang="en-US" sz="2400" b="0" dirty="0" smtClean="0"/>
              <a:t>The training  (thousands) continued among churches, Bible schools and with Christian University Students;</a:t>
            </a:r>
          </a:p>
          <a:p>
            <a:pPr fontAlgn="auto">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Phases of DNA activities</a:t>
            </a:r>
          </a:p>
        </p:txBody>
      </p:sp>
      <p:sp>
        <p:nvSpPr>
          <p:cNvPr id="7171" name="Content Placeholder 2"/>
          <p:cNvSpPr>
            <a:spLocks noGrp="1"/>
          </p:cNvSpPr>
          <p:nvPr>
            <p:ph idx="1"/>
          </p:nvPr>
        </p:nvSpPr>
        <p:spPr>
          <a:xfrm>
            <a:off x="533400" y="914400"/>
            <a:ext cx="8305800" cy="5486400"/>
          </a:xfrm>
        </p:spPr>
        <p:txBody>
          <a:bodyPr>
            <a:normAutofit fontScale="77500" lnSpcReduction="20000"/>
          </a:bodyPr>
          <a:lstStyle/>
          <a:p>
            <a:r>
              <a:rPr lang="en-US" sz="2800" dirty="0" smtClean="0"/>
              <a:t>A. </a:t>
            </a:r>
            <a:r>
              <a:rPr lang="en-US" sz="3100" dirty="0" smtClean="0"/>
              <a:t>Vision Conferences: </a:t>
            </a:r>
            <a:r>
              <a:rPr lang="en-US" sz="3100" b="0" dirty="0" smtClean="0"/>
              <a:t>Spreading out the teaching/ the thinking</a:t>
            </a:r>
          </a:p>
          <a:p>
            <a:r>
              <a:rPr lang="en-US" sz="3100" dirty="0" smtClean="0"/>
              <a:t>B. Training of Trainers: </a:t>
            </a:r>
            <a:r>
              <a:rPr lang="en-US" sz="3100" b="0" dirty="0" smtClean="0"/>
              <a:t>Raising as many trainers as possible</a:t>
            </a:r>
          </a:p>
          <a:p>
            <a:r>
              <a:rPr lang="en-US" sz="3100" dirty="0" smtClean="0"/>
              <a:t>C. Incorporate DNA materials into Church, Bible college and ministries : </a:t>
            </a:r>
            <a:r>
              <a:rPr lang="en-US" sz="3100" b="0" dirty="0" smtClean="0"/>
              <a:t>Install the teaching/material into the existing and new organizations’ curriculum</a:t>
            </a:r>
          </a:p>
          <a:p>
            <a:r>
              <a:rPr lang="en-US" sz="3100" dirty="0" smtClean="0"/>
              <a:t>D, Coaching and mentoring the New Generation: </a:t>
            </a:r>
            <a:r>
              <a:rPr lang="en-US" sz="3100" b="0" dirty="0" smtClean="0"/>
              <a:t>Follow up and experience sharing forum</a:t>
            </a:r>
          </a:p>
          <a:p>
            <a:r>
              <a:rPr lang="en-US" sz="3100" b="0" dirty="0" smtClean="0"/>
              <a:t>	-Churches began embracing DNA teaching and equipping &amp; organizing their members based on their calling/profession so as to serve their community as salt and as disciples of Christ in every sphere of society. Thank God many changes is happening in this nation at this time!!   </a:t>
            </a:r>
          </a:p>
          <a:p>
            <a:r>
              <a:rPr lang="en-US" sz="3100" dirty="0" smtClean="0"/>
              <a:t>Among others, </a:t>
            </a:r>
            <a:r>
              <a:rPr lang="en-US" sz="3100" dirty="0"/>
              <a:t>today we will see how the </a:t>
            </a:r>
            <a:r>
              <a:rPr lang="en-US" sz="3100" dirty="0" err="1"/>
              <a:t>EvaSUE</a:t>
            </a:r>
            <a:r>
              <a:rPr lang="en-US" sz="3100" dirty="0"/>
              <a:t> </a:t>
            </a:r>
            <a:r>
              <a:rPr lang="en-US" sz="3100" dirty="0" smtClean="0"/>
              <a:t>(Evangelical Students Union of Ethiopia) is </a:t>
            </a:r>
            <a:r>
              <a:rPr lang="en-US" sz="3100" dirty="0"/>
              <a:t>using the DNA </a:t>
            </a:r>
            <a:r>
              <a:rPr lang="en-US" sz="3100" dirty="0" smtClean="0"/>
              <a:t>material and </a:t>
            </a:r>
            <a:r>
              <a:rPr lang="en-US" sz="3100" dirty="0"/>
              <a:t>how it impacted their ministry and the life of University </a:t>
            </a:r>
            <a:r>
              <a:rPr lang="en-US" sz="3100" dirty="0" smtClean="0"/>
              <a:t>Students and their graduates.</a:t>
            </a:r>
            <a:endParaRPr lang="en-US" sz="3100" dirty="0"/>
          </a:p>
          <a:p>
            <a:endParaRPr lang="en-US"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1243</TotalTime>
  <Words>534</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Welcome to 2023  DNA Forum Adulala Resort</vt:lpstr>
      <vt:lpstr>Map of Ethiopia</vt:lpstr>
      <vt:lpstr>Ethiopia </vt:lpstr>
      <vt:lpstr>PowerPoint Presentation</vt:lpstr>
      <vt:lpstr>Ethiopian </vt:lpstr>
      <vt:lpstr>PowerPoint Presentation</vt:lpstr>
      <vt:lpstr>Background of DNA in Ethiopia </vt:lpstr>
      <vt:lpstr>Phases of DNA activities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2023 DNA Forum Adulala Resort</dc:title>
  <dc:creator>Aster</dc:creator>
  <cp:lastModifiedBy>Aster</cp:lastModifiedBy>
  <cp:revision>19</cp:revision>
  <dcterms:created xsi:type="dcterms:W3CDTF">2022-10-15T11:13:43Z</dcterms:created>
  <dcterms:modified xsi:type="dcterms:W3CDTF">2022-10-19T18:45:36Z</dcterms:modified>
</cp:coreProperties>
</file>