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7BA0-B493-455B-971F-AD18BA31FF69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BF9F7-1157-4F5C-9EF1-F3ACD4C70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BF9F7-1157-4F5C-9EF1-F3ACD4C70B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BF9F7-1157-4F5C-9EF1-F3ACD4C70B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BF9F7-1157-4F5C-9EF1-F3ACD4C70B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66A00-ABE8-4827-A419-8F81A93791F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BD544-0924-44BA-B550-0AE05349B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Worldwide Church\Pictures\Slide Pictures\nebula-bullets.jpg"/>
          <p:cNvPicPr>
            <a:picLocks noChangeAspect="1" noChangeArrowheads="1"/>
          </p:cNvPicPr>
          <p:nvPr/>
        </p:nvPicPr>
        <p:blipFill>
          <a:blip r:embed="rId3" cstate="print"/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33400" y="1143000"/>
            <a:ext cx="75038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Caslon Pro Bold" pitchFamily="18" charset="0"/>
              </a:rPr>
              <a:t>A Pathway to </a:t>
            </a:r>
            <a:r>
              <a:rPr lang="en-US" sz="4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Caslon Pro Bold" pitchFamily="18" charset="0"/>
              </a:rPr>
              <a:t>Discipling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Caslon Pro Bold" pitchFamily="18" charset="0"/>
              </a:rPr>
              <a:t> Nations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2967335"/>
            <a:ext cx="7391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Adobe Caslon Pro Bold" pitchFamily="18" charset="0"/>
              </a:rPr>
              <a:t>“A Guide to Using Disciple Nations Alliance Resources to Transform Disciples and Churches to become Transformational and </a:t>
            </a:r>
            <a:r>
              <a:rPr lang="en-US" sz="2800" i="1" dirty="0" err="1" smtClean="0">
                <a:latin typeface="Adobe Caslon Pro Bold" pitchFamily="18" charset="0"/>
              </a:rPr>
              <a:t>Wholistic</a:t>
            </a:r>
            <a:r>
              <a:rPr lang="en-US" sz="2800" i="1" dirty="0" smtClean="0">
                <a:latin typeface="Adobe Caslon Pro Bold" pitchFamily="18" charset="0"/>
              </a:rPr>
              <a:t>”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838200" y="5449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Adobe Caslon Pro Bold" pitchFamily="18" charset="0"/>
              </a:rPr>
              <a:t>By  Dr. Reynaldo S. </a:t>
            </a:r>
            <a:r>
              <a:rPr lang="en-US" i="1" dirty="0" err="1">
                <a:latin typeface="Adobe Caslon Pro Bold" pitchFamily="18" charset="0"/>
              </a:rPr>
              <a:t>Taniajura</a:t>
            </a:r>
            <a:endParaRPr lang="en-US" i="1" dirty="0">
              <a:latin typeface="Adobe Caslon Pro Bold" pitchFamily="18" charset="0"/>
            </a:endParaRPr>
          </a:p>
          <a:p>
            <a:r>
              <a:rPr lang="en-US" i="1" dirty="0">
                <a:latin typeface="Adobe Caslon Pro Bold" pitchFamily="18" charset="0"/>
              </a:rPr>
              <a:t>Disciple Nations Alliance, Philippines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orldwide Church\Pictures\Slide Pictures\TheWordMtl.jpg"/>
          <p:cNvPicPr>
            <a:picLocks noChangeAspect="1" noChangeArrowheads="1"/>
          </p:cNvPicPr>
          <p:nvPr/>
        </p:nvPicPr>
        <p:blipFill>
          <a:blip r:embed="rId3" cstate="print"/>
          <a:srcRect l="22780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52400"/>
          <a:ext cx="8153400" cy="6410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6705600"/>
              </a:tblGrid>
              <a:tr h="103657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dobe Caslon Pro Bold" pitchFamily="18" charset="0"/>
                        </a:rPr>
                        <a:t>Stage</a:t>
                      </a:r>
                      <a:endParaRPr lang="en-US" sz="3600" b="1" dirty="0">
                        <a:latin typeface="Adobe Caslon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Adobe Caslon Pro Bold" pitchFamily="18" charset="0"/>
                        </a:rPr>
                        <a:t>Reference</a:t>
                      </a:r>
                      <a:r>
                        <a:rPr lang="en-US" sz="3600" b="1" baseline="0" dirty="0" smtClean="0">
                          <a:latin typeface="Adobe Caslon Pro Bold" pitchFamily="18" charset="0"/>
                        </a:rPr>
                        <a:t> Materials</a:t>
                      </a:r>
                      <a:endParaRPr lang="en-US" sz="3600" b="1" dirty="0">
                        <a:latin typeface="Adobe Caslon Pro Bold" pitchFamily="18" charset="0"/>
                      </a:endParaRPr>
                    </a:p>
                  </a:txBody>
                  <a:tcPr/>
                </a:tc>
              </a:tr>
              <a:tr h="49775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dobe Caslon Pro Bold" pitchFamily="18" charset="0"/>
                        </a:rPr>
                        <a:t>1</a:t>
                      </a:r>
                      <a:endParaRPr lang="en-US" sz="2800" b="1" dirty="0">
                        <a:latin typeface="Adobe Caslon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dobe Caslon Pro Bold" pitchFamily="18" charset="0"/>
                        </a:rPr>
                        <a:t>____________</a:t>
                      </a:r>
                      <a:endParaRPr lang="en-US" sz="2800" b="1" dirty="0">
                        <a:latin typeface="Adobe Caslon Pro Bold" pitchFamily="18" charset="0"/>
                      </a:endParaRPr>
                    </a:p>
                  </a:txBody>
                  <a:tcPr/>
                </a:tc>
              </a:tr>
              <a:tr h="125903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dobe Caslon Pro Bold" pitchFamily="18" charset="0"/>
                        </a:rPr>
                        <a:t>2</a:t>
                      </a:r>
                      <a:endParaRPr lang="en-US" sz="2800" b="1" dirty="0">
                        <a:latin typeface="Adobe Caslon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dobe Caslon Pro Bold" pitchFamily="18" charset="0"/>
                        </a:rPr>
                        <a:t>Books:</a:t>
                      </a:r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 (1) </a:t>
                      </a:r>
                      <a:r>
                        <a:rPr lang="en-US" sz="2800" b="1" baseline="0" dirty="0" err="1" smtClean="0">
                          <a:latin typeface="Adobe Caslon Pro Bold" pitchFamily="18" charset="0"/>
                        </a:rPr>
                        <a:t>Discipling</a:t>
                      </a:r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 Nations, </a:t>
                      </a:r>
                      <a:r>
                        <a:rPr lang="en-US" sz="2400" b="1" i="1" baseline="0" dirty="0" smtClean="0">
                          <a:latin typeface="Adobe Caslon Pro Bold" pitchFamily="18" charset="0"/>
                        </a:rPr>
                        <a:t>Miller</a:t>
                      </a:r>
                    </a:p>
                    <a:p>
                      <a:r>
                        <a:rPr lang="en-US" sz="2800" b="1" dirty="0" smtClean="0">
                          <a:latin typeface="Adobe Caslon Pro Bold" pitchFamily="18" charset="0"/>
                        </a:rPr>
                        <a:t>          (2) If  Jesus Were</a:t>
                      </a:r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 Mayor, </a:t>
                      </a:r>
                      <a:r>
                        <a:rPr lang="en-US" sz="2400" b="1" i="1" baseline="0" dirty="0" smtClean="0">
                          <a:latin typeface="Adobe Caslon Pro Bold" pitchFamily="18" charset="0"/>
                        </a:rPr>
                        <a:t>Moffitt</a:t>
                      </a:r>
                      <a:endParaRPr lang="en-US" sz="2400" b="1" i="1" dirty="0">
                        <a:latin typeface="Adobe Caslon Pro Bold" pitchFamily="18" charset="0"/>
                      </a:endParaRPr>
                    </a:p>
                  </a:txBody>
                  <a:tcPr/>
                </a:tc>
              </a:tr>
              <a:tr h="131759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dobe Caslon Pro Bold" pitchFamily="18" charset="0"/>
                        </a:rPr>
                        <a:t>3</a:t>
                      </a:r>
                      <a:endParaRPr lang="en-US" sz="2800" b="1" dirty="0">
                        <a:latin typeface="Adobe Caslon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dobe Caslon Pro Bold" pitchFamily="18" charset="0"/>
                        </a:rPr>
                        <a:t>Training Format:</a:t>
                      </a:r>
                    </a:p>
                    <a:p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        Curriculum from DNA  </a:t>
                      </a:r>
                    </a:p>
                    <a:p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        (USA/Philippines)</a:t>
                      </a:r>
                      <a:endParaRPr lang="en-US" sz="2800" b="1" dirty="0">
                        <a:latin typeface="Adobe Caslon Pro Bold" pitchFamily="18" charset="0"/>
                      </a:endParaRPr>
                    </a:p>
                  </a:txBody>
                  <a:tcPr/>
                </a:tc>
              </a:tr>
              <a:tr h="21374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dobe Caslon Pro Bold" pitchFamily="18" charset="0"/>
                        </a:rPr>
                        <a:t>4</a:t>
                      </a:r>
                      <a:endParaRPr lang="en-US" sz="2800" b="1" dirty="0">
                        <a:latin typeface="Adobe Caslon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dobe Caslon Pro Bold" pitchFamily="18" charset="0"/>
                        </a:rPr>
                        <a:t>Manuals: (1) BASICS</a:t>
                      </a:r>
                    </a:p>
                    <a:p>
                      <a:r>
                        <a:rPr lang="en-US" sz="2800" b="1" dirty="0" smtClean="0">
                          <a:latin typeface="Adobe Caslon Pro Bold" pitchFamily="18" charset="0"/>
                        </a:rPr>
                        <a:t>                   (2)</a:t>
                      </a:r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 LDTP 1 and 2</a:t>
                      </a:r>
                    </a:p>
                    <a:p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Books: (1) Lifework, Miller</a:t>
                      </a:r>
                    </a:p>
                    <a:p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Course/Seminar: Philosophy of Work and  Ministry </a:t>
                      </a:r>
                      <a:r>
                        <a:rPr lang="en-US" sz="1800" b="1" i="1" baseline="0" dirty="0" smtClean="0">
                          <a:latin typeface="Adobe Caslon Pro Bold" pitchFamily="18" charset="0"/>
                        </a:rPr>
                        <a:t>(Syllabus, </a:t>
                      </a:r>
                      <a:r>
                        <a:rPr lang="en-US" sz="1800" b="1" i="1" baseline="0" dirty="0" err="1" smtClean="0">
                          <a:latin typeface="Adobe Caslon Pro Bold" pitchFamily="18" charset="0"/>
                        </a:rPr>
                        <a:t>Taniajura</a:t>
                      </a:r>
                      <a:r>
                        <a:rPr lang="en-US" sz="1800" b="1" i="1" baseline="0" dirty="0" smtClean="0">
                          <a:latin typeface="Adobe Caslon Pro Bold" pitchFamily="18" charset="0"/>
                        </a:rPr>
                        <a:t>)</a:t>
                      </a:r>
                      <a:endParaRPr lang="en-US" sz="1800" b="1" i="1" dirty="0">
                        <a:latin typeface="Adobe Caslon Pro Bol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orldwide Church\Pictures\Slide Pictures\TheWordMtl.jpg"/>
          <p:cNvPicPr>
            <a:picLocks noChangeAspect="1" noChangeArrowheads="1"/>
          </p:cNvPicPr>
          <p:nvPr/>
        </p:nvPicPr>
        <p:blipFill>
          <a:blip r:embed="rId3" cstate="print"/>
          <a:srcRect l="22780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52399"/>
          <a:ext cx="8153400" cy="60754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6781800"/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dobe Caslon Pro Bold" pitchFamily="18" charset="0"/>
                        </a:rPr>
                        <a:t>Stage</a:t>
                      </a:r>
                      <a:endParaRPr lang="en-US" sz="3200" b="1" dirty="0">
                        <a:latin typeface="Adobe Caslon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latin typeface="Adobe Caslon Pro Bold" pitchFamily="18" charset="0"/>
                        </a:rPr>
                        <a:t>Reference</a:t>
                      </a:r>
                      <a:r>
                        <a:rPr lang="en-US" sz="3200" b="1" baseline="0" dirty="0" smtClean="0">
                          <a:latin typeface="Adobe Caslon Pro Bold" pitchFamily="18" charset="0"/>
                        </a:rPr>
                        <a:t> Materials</a:t>
                      </a:r>
                      <a:endParaRPr lang="en-US" sz="3200" b="1" dirty="0">
                        <a:latin typeface="Adobe Caslon Pro Bold" pitchFamily="18" charset="0"/>
                      </a:endParaRPr>
                    </a:p>
                  </a:txBody>
                  <a:tcPr/>
                </a:tc>
              </a:tr>
              <a:tr h="360655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dobe Caslon Pro Bold" pitchFamily="18" charset="0"/>
                        </a:rPr>
                        <a:t>5</a:t>
                      </a:r>
                      <a:endParaRPr lang="en-US" sz="2800" b="1" dirty="0">
                        <a:latin typeface="Adobe Caslon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dobe Caslon Pro Bold" pitchFamily="18" charset="0"/>
                        </a:rPr>
                        <a:t>Books: (1) Forest in a Seed</a:t>
                      </a:r>
                    </a:p>
                    <a:p>
                      <a:r>
                        <a:rPr lang="en-US" sz="2800" b="1" dirty="0" smtClean="0">
                          <a:latin typeface="Adobe Caslon Pro Bold" pitchFamily="18" charset="0"/>
                        </a:rPr>
                        <a:t>             (2) Nurturing Nations</a:t>
                      </a:r>
                    </a:p>
                    <a:p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             (3) Kingdom Lifestyle Series</a:t>
                      </a:r>
                    </a:p>
                    <a:p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Course/Seminar: Introduction to </a:t>
                      </a:r>
                    </a:p>
                    <a:p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             Community Transformation    </a:t>
                      </a:r>
                      <a:r>
                        <a:rPr lang="en-US" sz="2000" b="1" i="1" baseline="0" dirty="0" smtClean="0">
                          <a:latin typeface="Adobe Caslon Pro Bold" pitchFamily="18" charset="0"/>
                        </a:rPr>
                        <a:t>(Syllabus, </a:t>
                      </a:r>
                      <a:r>
                        <a:rPr lang="en-US" sz="2000" b="1" i="1" baseline="0" dirty="0" err="1" smtClean="0">
                          <a:latin typeface="Adobe Caslon Pro Bold" pitchFamily="18" charset="0"/>
                        </a:rPr>
                        <a:t>Taniajura</a:t>
                      </a:r>
                      <a:r>
                        <a:rPr lang="en-US" sz="2000" b="1" i="1" baseline="0" dirty="0" smtClean="0">
                          <a:latin typeface="Adobe Caslon Pro Bold" pitchFamily="18" charset="0"/>
                        </a:rPr>
                        <a:t>) </a:t>
                      </a:r>
                    </a:p>
                    <a:p>
                      <a:r>
                        <a:rPr lang="en-US" sz="2800" b="1" baseline="0" smtClean="0">
                          <a:latin typeface="Adobe Caslon Pro Bold" pitchFamily="18" charset="0"/>
                        </a:rPr>
                        <a:t>             Coaching </a:t>
                      </a:r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and Mentoring </a:t>
                      </a:r>
                      <a:r>
                        <a:rPr lang="en-US" sz="1800" b="1" i="1" baseline="0" dirty="0" smtClean="0">
                          <a:latin typeface="Adobe Caslon Pro Bold" pitchFamily="18" charset="0"/>
                        </a:rPr>
                        <a:t>(Syllabus, </a:t>
                      </a:r>
                      <a:r>
                        <a:rPr lang="en-US" sz="1800" b="1" i="1" baseline="0" dirty="0" err="1" smtClean="0">
                          <a:latin typeface="Adobe Caslon Pro Bold" pitchFamily="18" charset="0"/>
                        </a:rPr>
                        <a:t>Taniajura</a:t>
                      </a:r>
                      <a:r>
                        <a:rPr lang="en-US" sz="1800" b="1" i="1" baseline="0" dirty="0" smtClean="0">
                          <a:latin typeface="Adobe Caslon Pro Bold" pitchFamily="18" charset="0"/>
                        </a:rPr>
                        <a:t>) </a:t>
                      </a:r>
                    </a:p>
                  </a:txBody>
                  <a:tcPr/>
                </a:tc>
              </a:tr>
              <a:tr h="8944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dobe Caslon Pro Bold" pitchFamily="18" charset="0"/>
                        </a:rPr>
                        <a:t>  </a:t>
                      </a:r>
                    </a:p>
                    <a:p>
                      <a:pPr algn="ctr"/>
                      <a:endParaRPr lang="en-US" sz="2800" b="1" dirty="0">
                        <a:latin typeface="Adobe Caslon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Course/Seminar: Transforming Culture  </a:t>
                      </a:r>
                    </a:p>
                    <a:p>
                      <a:r>
                        <a:rPr lang="en-US" sz="2800" b="1" baseline="0" dirty="0" smtClean="0">
                          <a:latin typeface="Adobe Caslon Pro Bold" pitchFamily="18" charset="0"/>
                        </a:rPr>
                        <a:t>             </a:t>
                      </a:r>
                      <a:r>
                        <a:rPr lang="en-US" sz="1800" b="1" i="1" baseline="0" dirty="0" smtClean="0">
                          <a:latin typeface="Adobe Caslon Pro Bold" pitchFamily="18" charset="0"/>
                        </a:rPr>
                        <a:t>(Syllabus, </a:t>
                      </a:r>
                      <a:r>
                        <a:rPr lang="en-US" sz="1800" b="1" i="1" baseline="0" dirty="0" err="1" smtClean="0">
                          <a:latin typeface="Adobe Caslon Pro Bold" pitchFamily="18" charset="0"/>
                        </a:rPr>
                        <a:t>Taniajura</a:t>
                      </a:r>
                      <a:r>
                        <a:rPr lang="en-US" sz="1800" b="1" i="1" baseline="0" dirty="0" smtClean="0">
                          <a:latin typeface="Adobe Caslon Pro Bold" pitchFamily="18" charset="0"/>
                        </a:rPr>
                        <a:t>)</a:t>
                      </a:r>
                    </a:p>
                  </a:txBody>
                  <a:tcPr/>
                </a:tc>
              </a:tr>
              <a:tr h="8944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dobe Caslon Pro Bold" pitchFamily="18" charset="0"/>
                        </a:rPr>
                        <a:t>7</a:t>
                      </a:r>
                      <a:endParaRPr lang="en-US" sz="2800" b="1" dirty="0">
                        <a:latin typeface="Adobe Caslon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dobe Caslon Pro Bold" pitchFamily="18" charset="0"/>
                        </a:rPr>
                        <a:t>Book: The Great Commission,</a:t>
                      </a:r>
                      <a:r>
                        <a:rPr lang="en-US" sz="2400" b="1" i="1" dirty="0" smtClean="0">
                          <a:latin typeface="Adobe Caslon Pro Bold" pitchFamily="18" charset="0"/>
                        </a:rPr>
                        <a:t> Miller</a:t>
                      </a:r>
                    </a:p>
                    <a:p>
                      <a:r>
                        <a:rPr lang="en-US" sz="2800" b="1" dirty="0" smtClean="0">
                          <a:latin typeface="Adobe Caslon Pro Bold" pitchFamily="18" charset="0"/>
                        </a:rPr>
                        <a:t>Course: Touch </a:t>
                      </a:r>
                      <a:r>
                        <a:rPr lang="en-US" sz="2800" b="1" dirty="0" err="1" smtClean="0">
                          <a:latin typeface="Adobe Caslon Pro Bold" pitchFamily="18" charset="0"/>
                        </a:rPr>
                        <a:t>Glocal</a:t>
                      </a:r>
                      <a:r>
                        <a:rPr lang="en-US" sz="2800" b="1" dirty="0" smtClean="0">
                          <a:latin typeface="Adobe Caslon Pro Bold" pitchFamily="18" charset="0"/>
                        </a:rPr>
                        <a:t>, </a:t>
                      </a:r>
                      <a:r>
                        <a:rPr lang="en-US" sz="2400" b="1" i="1" dirty="0" smtClean="0">
                          <a:latin typeface="Adobe Caslon Pro Bold" pitchFamily="18" charset="0"/>
                        </a:rPr>
                        <a:t>Moffitt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 descr="C:\Users\Worldwide Church\Pictures\Slide Pictures\TheWordMtl.jpg"/>
          <p:cNvPicPr>
            <a:picLocks noChangeAspect="1" noChangeArrowheads="1"/>
          </p:cNvPicPr>
          <p:nvPr/>
        </p:nvPicPr>
        <p:blipFill>
          <a:blip r:embed="rId2" cstate="print"/>
          <a:srcRect l="22780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24"/>
          <p:cNvGrpSpPr/>
          <p:nvPr/>
        </p:nvGrpSpPr>
        <p:grpSpPr>
          <a:xfrm>
            <a:off x="3429000" y="2473858"/>
            <a:ext cx="2603043" cy="1107542"/>
            <a:chOff x="3614241" y="2776536"/>
            <a:chExt cx="1786391" cy="1107542"/>
          </a:xfrm>
        </p:grpSpPr>
        <p:grpSp>
          <p:nvGrpSpPr>
            <p:cNvPr id="3" name="Group 8"/>
            <p:cNvGrpSpPr/>
            <p:nvPr/>
          </p:nvGrpSpPr>
          <p:grpSpPr>
            <a:xfrm>
              <a:off x="3724242" y="2776536"/>
              <a:ext cx="1676390" cy="1107542"/>
              <a:chOff x="3724242" y="2776536"/>
              <a:chExt cx="1676390" cy="110754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771153" y="2776536"/>
                <a:ext cx="1568823" cy="10668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785953" y="2966779"/>
                <a:ext cx="15688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What kind of churches?</a:t>
                </a:r>
                <a:endParaRPr lang="en-US" sz="1600" b="1" dirty="0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3762408" y="3290737"/>
                <a:ext cx="1568814" cy="0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3724242" y="3299303"/>
                <a:ext cx="16763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What kind of disciples?</a:t>
                </a:r>
                <a:endParaRPr lang="en-US" sz="1600" b="1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614241" y="2852736"/>
              <a:ext cx="261469" cy="414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1</a:t>
              </a:r>
              <a:endParaRPr lang="en-US" sz="20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52576" y="0"/>
            <a:ext cx="6019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PATHWAY TO DISCIPLING NATIONS:      </a:t>
            </a:r>
            <a:r>
              <a:rPr lang="en-US" sz="2400" b="1" i="1" dirty="0" smtClean="0"/>
              <a:t>“IN A NUTSHELL”</a:t>
            </a:r>
            <a:endParaRPr lang="en-US" sz="2400" b="1" i="1" dirty="0"/>
          </a:p>
        </p:txBody>
      </p:sp>
      <p:grpSp>
        <p:nvGrpSpPr>
          <p:cNvPr id="6" name="Group 23"/>
          <p:cNvGrpSpPr/>
          <p:nvPr/>
        </p:nvGrpSpPr>
        <p:grpSpPr>
          <a:xfrm>
            <a:off x="6553200" y="1752600"/>
            <a:ext cx="2438400" cy="1219200"/>
            <a:chOff x="6449704" y="1752600"/>
            <a:chExt cx="2438400" cy="1219200"/>
          </a:xfrm>
        </p:grpSpPr>
        <p:grpSp>
          <p:nvGrpSpPr>
            <p:cNvPr id="9" name="Group 18"/>
            <p:cNvGrpSpPr/>
            <p:nvPr/>
          </p:nvGrpSpPr>
          <p:grpSpPr>
            <a:xfrm>
              <a:off x="6602104" y="1752600"/>
              <a:ext cx="2286000" cy="1219200"/>
              <a:chOff x="6602104" y="2039361"/>
              <a:chExt cx="2286000" cy="12192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6629400" y="2057400"/>
                <a:ext cx="2223448" cy="120116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V="1">
                <a:off x="6651008" y="2590800"/>
                <a:ext cx="2194560" cy="4760"/>
              </a:xfrm>
              <a:prstGeom prst="line">
                <a:avLst/>
              </a:prstGeom>
              <a:ln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962776" y="2039361"/>
                <a:ext cx="1676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Vision Conferences</a:t>
                </a:r>
                <a:endParaRPr lang="en-US" sz="16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02104" y="2600057"/>
                <a:ext cx="2286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/>
                  <a:t>Worldview &amp; Development</a:t>
                </a:r>
              </a:p>
              <a:p>
                <a:pPr algn="ctr"/>
                <a:r>
                  <a:rPr lang="en-US" sz="1400" b="1" dirty="0" smtClean="0"/>
                  <a:t>&amp; </a:t>
                </a:r>
                <a:r>
                  <a:rPr lang="en-US" sz="1400" b="1" dirty="0" err="1" smtClean="0"/>
                  <a:t>Wholistic</a:t>
                </a:r>
                <a:r>
                  <a:rPr lang="en-US" sz="1400" b="1" dirty="0" smtClean="0"/>
                  <a:t> Ministry</a:t>
                </a:r>
                <a:endParaRPr lang="en-US" sz="1400" b="1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449704" y="180969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</p:grpSp>
      <p:grpSp>
        <p:nvGrpSpPr>
          <p:cNvPr id="12" name="Group 34"/>
          <p:cNvGrpSpPr/>
          <p:nvPr/>
        </p:nvGrpSpPr>
        <p:grpSpPr>
          <a:xfrm>
            <a:off x="6629400" y="3581400"/>
            <a:ext cx="2030744" cy="1143000"/>
            <a:chOff x="6629400" y="3581400"/>
            <a:chExt cx="2030744" cy="1143000"/>
          </a:xfrm>
        </p:grpSpPr>
        <p:grpSp>
          <p:nvGrpSpPr>
            <p:cNvPr id="14" name="Group 26"/>
            <p:cNvGrpSpPr/>
            <p:nvPr/>
          </p:nvGrpSpPr>
          <p:grpSpPr>
            <a:xfrm>
              <a:off x="6755144" y="3581400"/>
              <a:ext cx="1905000" cy="1143000"/>
              <a:chOff x="6755144" y="3733800"/>
              <a:chExt cx="1905000" cy="11430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6781800" y="3733800"/>
                <a:ext cx="1828800" cy="11430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755144" y="4016871"/>
                <a:ext cx="19050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Training of </a:t>
                </a:r>
                <a:r>
                  <a:rPr lang="en-US" sz="1600" b="1" dirty="0" err="1" smtClean="0"/>
                  <a:t>Trainors</a:t>
                </a:r>
                <a:r>
                  <a:rPr lang="en-US" sz="1600" b="1" dirty="0" smtClean="0"/>
                  <a:t>:</a:t>
                </a:r>
              </a:p>
              <a:p>
                <a:pPr algn="ctr"/>
                <a:r>
                  <a:rPr lang="en-US" sz="1600" b="1" dirty="0" smtClean="0"/>
                  <a:t>“</a:t>
                </a:r>
                <a:r>
                  <a:rPr lang="en-US" sz="1200" b="1" dirty="0" smtClean="0"/>
                  <a:t>Acquiring the DNA of DNA”</a:t>
                </a:r>
                <a:endParaRPr lang="en-US" sz="1600" b="1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629400" y="35814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3</a:t>
              </a:r>
              <a:endParaRPr lang="en-US" sz="2000" b="1" dirty="0"/>
            </a:p>
          </p:txBody>
        </p:sp>
      </p:grpSp>
      <p:grpSp>
        <p:nvGrpSpPr>
          <p:cNvPr id="16" name="Group 48"/>
          <p:cNvGrpSpPr/>
          <p:nvPr/>
        </p:nvGrpSpPr>
        <p:grpSpPr>
          <a:xfrm>
            <a:off x="3837296" y="4558352"/>
            <a:ext cx="2057400" cy="1066800"/>
            <a:chOff x="4038600" y="4495800"/>
            <a:chExt cx="2057400" cy="1066800"/>
          </a:xfrm>
        </p:grpSpPr>
        <p:grpSp>
          <p:nvGrpSpPr>
            <p:cNvPr id="19" name="Group 46"/>
            <p:cNvGrpSpPr/>
            <p:nvPr/>
          </p:nvGrpSpPr>
          <p:grpSpPr>
            <a:xfrm>
              <a:off x="4419600" y="4495800"/>
              <a:ext cx="1676400" cy="1066800"/>
              <a:chOff x="4419600" y="4495800"/>
              <a:chExt cx="1676400" cy="1066800"/>
            </a:xfrm>
          </p:grpSpPr>
          <p:grpSp>
            <p:nvGrpSpPr>
              <p:cNvPr id="20" name="Group 41"/>
              <p:cNvGrpSpPr/>
              <p:nvPr/>
            </p:nvGrpSpPr>
            <p:grpSpPr>
              <a:xfrm>
                <a:off x="4419600" y="4495800"/>
                <a:ext cx="1676400" cy="1066800"/>
                <a:chOff x="4419600" y="4419600"/>
                <a:chExt cx="1676400" cy="106680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4419600" y="4419600"/>
                  <a:ext cx="1676400" cy="1066800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4495800" y="4752976"/>
                  <a:ext cx="1524000" cy="0"/>
                </a:xfrm>
                <a:prstGeom prst="line">
                  <a:avLst/>
                </a:prstGeom>
                <a:ln>
                  <a:solidFill>
                    <a:schemeClr val="bg2"/>
                  </a:solidFill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4495800" y="5119688"/>
                  <a:ext cx="1524000" cy="0"/>
                </a:xfrm>
                <a:prstGeom prst="line">
                  <a:avLst/>
                </a:prstGeom>
                <a:ln>
                  <a:solidFill>
                    <a:schemeClr val="bg2"/>
                  </a:solidFill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TextBox 43"/>
              <p:cNvSpPr txBox="1"/>
              <p:nvPr/>
            </p:nvSpPr>
            <p:spPr>
              <a:xfrm>
                <a:off x="4738688" y="4510088"/>
                <a:ext cx="990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BASICS</a:t>
                </a:r>
                <a:endParaRPr lang="en-US" sz="1600" b="1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648200" y="4876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LDTP 1</a:t>
                </a:r>
                <a:endParaRPr lang="en-US" sz="1600" b="1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629152" y="51816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LDTP 2</a:t>
                </a:r>
                <a:endParaRPr lang="en-US" sz="1600" b="1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4038600" y="44958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4 A</a:t>
              </a:r>
              <a:endParaRPr lang="en-US" sz="2000" b="1" dirty="0"/>
            </a:p>
          </p:txBody>
        </p:sp>
      </p:grpSp>
      <p:grpSp>
        <p:nvGrpSpPr>
          <p:cNvPr id="21" name="Group 58"/>
          <p:cNvGrpSpPr/>
          <p:nvPr/>
        </p:nvGrpSpPr>
        <p:grpSpPr>
          <a:xfrm>
            <a:off x="5638800" y="5257800"/>
            <a:ext cx="3200400" cy="1295400"/>
            <a:chOff x="5638800" y="5257800"/>
            <a:chExt cx="3200400" cy="1295400"/>
          </a:xfrm>
        </p:grpSpPr>
        <p:grpSp>
          <p:nvGrpSpPr>
            <p:cNvPr id="24" name="Group 52"/>
            <p:cNvGrpSpPr/>
            <p:nvPr/>
          </p:nvGrpSpPr>
          <p:grpSpPr>
            <a:xfrm>
              <a:off x="5638800" y="5257800"/>
              <a:ext cx="3200400" cy="1295400"/>
              <a:chOff x="5638800" y="5257800"/>
              <a:chExt cx="3200400" cy="1295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019800" y="5257800"/>
                <a:ext cx="2819400" cy="1295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019800" y="5420737"/>
                <a:ext cx="2819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Reviving the Reformation/</a:t>
                </a:r>
              </a:p>
              <a:p>
                <a:pPr algn="ctr"/>
                <a:r>
                  <a:rPr lang="en-US" sz="1600" b="1" dirty="0" smtClean="0"/>
                  <a:t>Lifework Seminars</a:t>
                </a:r>
                <a:endParaRPr lang="en-US" sz="1600" b="1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38800" y="5334000"/>
                <a:ext cx="5164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4 B</a:t>
                </a:r>
                <a:endParaRPr lang="en-US" sz="2000" b="1" dirty="0"/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>
              <a:off x="6034088" y="5972176"/>
              <a:ext cx="2743200" cy="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324600" y="5958889"/>
              <a:ext cx="2362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Philosophy of Work &amp; Ministry Course </a:t>
              </a:r>
              <a:endParaRPr lang="en-US" sz="1600" b="1" dirty="0"/>
            </a:p>
          </p:txBody>
        </p:sp>
      </p:grpSp>
      <p:grpSp>
        <p:nvGrpSpPr>
          <p:cNvPr id="25" name="Group 67"/>
          <p:cNvGrpSpPr/>
          <p:nvPr/>
        </p:nvGrpSpPr>
        <p:grpSpPr>
          <a:xfrm>
            <a:off x="1371600" y="5334000"/>
            <a:ext cx="2667000" cy="1295400"/>
            <a:chOff x="1371600" y="5334000"/>
            <a:chExt cx="2667000" cy="1295400"/>
          </a:xfrm>
        </p:grpSpPr>
        <p:grpSp>
          <p:nvGrpSpPr>
            <p:cNvPr id="27" name="Group 65"/>
            <p:cNvGrpSpPr/>
            <p:nvPr/>
          </p:nvGrpSpPr>
          <p:grpSpPr>
            <a:xfrm>
              <a:off x="1752600" y="5334000"/>
              <a:ext cx="2286000" cy="1295400"/>
              <a:chOff x="1752600" y="5334000"/>
              <a:chExt cx="2286000" cy="1295400"/>
            </a:xfrm>
          </p:grpSpPr>
          <p:grpSp>
            <p:nvGrpSpPr>
              <p:cNvPr id="35" name="Group 62"/>
              <p:cNvGrpSpPr/>
              <p:nvPr/>
            </p:nvGrpSpPr>
            <p:grpSpPr>
              <a:xfrm>
                <a:off x="1752600" y="5334000"/>
                <a:ext cx="2286000" cy="1295400"/>
                <a:chOff x="1752600" y="5410200"/>
                <a:chExt cx="2286000" cy="1133475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1752600" y="5410200"/>
                  <a:ext cx="2286000" cy="1133475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Connector 61"/>
                <p:cNvCxnSpPr>
                  <a:stCxn id="31" idx="2"/>
                  <a:endCxn id="31" idx="6"/>
                </p:cNvCxnSpPr>
                <p:nvPr/>
              </p:nvCxnSpPr>
              <p:spPr>
                <a:xfrm rot="10800000" flipH="1">
                  <a:off x="1752600" y="5976937"/>
                  <a:ext cx="2286000" cy="0"/>
                </a:xfrm>
                <a:prstGeom prst="line">
                  <a:avLst/>
                </a:prstGeom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TextBox 63"/>
              <p:cNvSpPr txBox="1"/>
              <p:nvPr/>
            </p:nvSpPr>
            <p:spPr>
              <a:xfrm>
                <a:off x="1905000" y="5387401"/>
                <a:ext cx="1981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Ministry in the Workplace</a:t>
                </a:r>
                <a:endParaRPr lang="en-US" sz="1600" b="1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843088" y="5941129"/>
                <a:ext cx="2133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Coaching &amp; Mentoring Course</a:t>
                </a:r>
                <a:endParaRPr lang="en-US" sz="1600" b="1" dirty="0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1371600" y="54102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 B</a:t>
              </a:r>
              <a:endParaRPr lang="en-US" sz="2000" b="1" dirty="0"/>
            </a:p>
          </p:txBody>
        </p:sp>
      </p:grpSp>
      <p:grpSp>
        <p:nvGrpSpPr>
          <p:cNvPr id="36" name="Group 75"/>
          <p:cNvGrpSpPr/>
          <p:nvPr/>
        </p:nvGrpSpPr>
        <p:grpSpPr>
          <a:xfrm>
            <a:off x="228600" y="3505200"/>
            <a:ext cx="3124200" cy="1314510"/>
            <a:chOff x="152400" y="3790890"/>
            <a:chExt cx="3124200" cy="1314510"/>
          </a:xfrm>
        </p:grpSpPr>
        <p:grpSp>
          <p:nvGrpSpPr>
            <p:cNvPr id="37" name="Group 72"/>
            <p:cNvGrpSpPr/>
            <p:nvPr/>
          </p:nvGrpSpPr>
          <p:grpSpPr>
            <a:xfrm>
              <a:off x="381000" y="3810000"/>
              <a:ext cx="2895600" cy="1295400"/>
              <a:chOff x="457200" y="3810000"/>
              <a:chExt cx="2895600" cy="106680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457200" y="3810000"/>
                <a:ext cx="2895600" cy="1066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10800000" flipH="1">
                <a:off x="457200" y="4319867"/>
                <a:ext cx="2895600" cy="0"/>
              </a:xfrm>
              <a:prstGeom prst="line">
                <a:avLst/>
              </a:prstGeom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423864" y="3849113"/>
              <a:ext cx="27003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Seed Projects:</a:t>
              </a:r>
            </a:p>
            <a:p>
              <a:pPr algn="ctr"/>
              <a:r>
                <a:rPr lang="en-US" sz="1600" b="1" dirty="0" smtClean="0"/>
                <a:t>Planning &amp; Implementation</a:t>
              </a:r>
              <a:endParaRPr lang="en-US" sz="16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09600" y="4415849"/>
              <a:ext cx="2438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Intro to Community Transformation Course</a:t>
              </a:r>
              <a:endParaRPr lang="en-US" sz="16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2400" y="3790890"/>
              <a:ext cx="5277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5 A</a:t>
              </a:r>
              <a:endParaRPr lang="en-US" sz="2000" b="1" dirty="0"/>
            </a:p>
          </p:txBody>
        </p:sp>
      </p:grpSp>
      <p:grpSp>
        <p:nvGrpSpPr>
          <p:cNvPr id="39" name="Group 83"/>
          <p:cNvGrpSpPr/>
          <p:nvPr/>
        </p:nvGrpSpPr>
        <p:grpSpPr>
          <a:xfrm>
            <a:off x="762000" y="1676400"/>
            <a:ext cx="2590800" cy="1225610"/>
            <a:chOff x="762000" y="1657290"/>
            <a:chExt cx="2590800" cy="1225610"/>
          </a:xfrm>
        </p:grpSpPr>
        <p:grpSp>
          <p:nvGrpSpPr>
            <p:cNvPr id="40" name="Group 82"/>
            <p:cNvGrpSpPr/>
            <p:nvPr/>
          </p:nvGrpSpPr>
          <p:grpSpPr>
            <a:xfrm>
              <a:off x="914400" y="1663700"/>
              <a:ext cx="2438400" cy="1219200"/>
              <a:chOff x="914400" y="1663700"/>
              <a:chExt cx="2438400" cy="121920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914400" y="1663700"/>
                <a:ext cx="2438400" cy="1219200"/>
              </a:xfrm>
              <a:prstGeom prst="ellipse">
                <a:avLst/>
              </a:prstGeom>
              <a:solidFill>
                <a:srgbClr val="FF33CC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10800000" flipH="1">
                <a:off x="914400" y="2324100"/>
                <a:ext cx="243840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/>
            <p:cNvSpPr txBox="1"/>
            <p:nvPr/>
          </p:nvSpPr>
          <p:spPr>
            <a:xfrm>
              <a:off x="1016000" y="1765300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Church: </a:t>
              </a:r>
              <a:r>
                <a:rPr lang="en-US" sz="1600" b="1" dirty="0" err="1" smtClean="0"/>
                <a:t>Wholistic</a:t>
              </a:r>
              <a:r>
                <a:rPr lang="en-US" sz="1600" b="1" dirty="0"/>
                <a:t> </a:t>
              </a:r>
              <a:r>
                <a:rPr lang="en-US" sz="1600" b="1" dirty="0" smtClean="0"/>
                <a:t>&amp; </a:t>
              </a:r>
              <a:r>
                <a:rPr lang="en-US" sz="1600" b="1" dirty="0" err="1" smtClean="0"/>
                <a:t>Discipling</a:t>
              </a:r>
              <a:r>
                <a:rPr lang="en-US" sz="1600" b="1" dirty="0" smtClean="0"/>
                <a:t> the Nations</a:t>
              </a:r>
              <a:endParaRPr lang="en-US" sz="16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130300" y="2285425"/>
              <a:ext cx="198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Transforming Culture Course</a:t>
              </a:r>
              <a:endParaRPr lang="en-US" sz="16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62000" y="165729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6</a:t>
              </a:r>
              <a:endParaRPr lang="en-US" sz="2000" b="1" dirty="0"/>
            </a:p>
          </p:txBody>
        </p:sp>
      </p:grpSp>
      <p:sp>
        <p:nvSpPr>
          <p:cNvPr id="86" name="Arc 85"/>
          <p:cNvSpPr/>
          <p:nvPr/>
        </p:nvSpPr>
        <p:spPr>
          <a:xfrm rot="19436007">
            <a:off x="4388797" y="2199711"/>
            <a:ext cx="3666697" cy="1008609"/>
          </a:xfrm>
          <a:prstGeom prst="arc">
            <a:avLst>
              <a:gd name="adj1" fmla="val 13719078"/>
              <a:gd name="adj2" fmla="val 214336"/>
            </a:avLst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88"/>
          <p:cNvGrpSpPr/>
          <p:nvPr/>
        </p:nvGrpSpPr>
        <p:grpSpPr>
          <a:xfrm>
            <a:off x="3429000" y="1066800"/>
            <a:ext cx="2743200" cy="1143000"/>
            <a:chOff x="3733800" y="990600"/>
            <a:chExt cx="2743200" cy="1143000"/>
          </a:xfrm>
        </p:grpSpPr>
        <p:grpSp>
          <p:nvGrpSpPr>
            <p:cNvPr id="43" name="Group 86"/>
            <p:cNvGrpSpPr/>
            <p:nvPr/>
          </p:nvGrpSpPr>
          <p:grpSpPr>
            <a:xfrm>
              <a:off x="3886200" y="1066800"/>
              <a:ext cx="2590800" cy="1066800"/>
              <a:chOff x="3886200" y="1066800"/>
              <a:chExt cx="2590800" cy="10668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3886200" y="1066800"/>
                <a:ext cx="2590800" cy="10668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949700" y="1181100"/>
                <a:ext cx="2438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Community &amp; National Transformation Through the Church</a:t>
                </a:r>
                <a:endParaRPr lang="en-US" sz="1600" b="1" dirty="0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3733800" y="9906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7</a:t>
              </a:r>
              <a:endParaRPr lang="en-US" sz="2000" b="1" dirty="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rot="5400000">
            <a:off x="7516901" y="3276203"/>
            <a:ext cx="457200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rc 99"/>
          <p:cNvSpPr/>
          <p:nvPr/>
        </p:nvSpPr>
        <p:spPr>
          <a:xfrm rot="10800000" flipH="1">
            <a:off x="4841689" y="4294496"/>
            <a:ext cx="2806059" cy="827016"/>
          </a:xfrm>
          <a:prstGeom prst="arc">
            <a:avLst>
              <a:gd name="adj1" fmla="val 13763616"/>
              <a:gd name="adj2" fmla="val 0"/>
            </a:avLst>
          </a:prstGeom>
          <a:ln w="127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>
            <a:stCxn id="100" idx="2"/>
          </p:cNvCxnSpPr>
          <p:nvPr/>
        </p:nvCxnSpPr>
        <p:spPr>
          <a:xfrm rot="16200000" flipH="1" flipV="1">
            <a:off x="7358976" y="4969028"/>
            <a:ext cx="549796" cy="2774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0800000">
            <a:off x="4008120" y="6094411"/>
            <a:ext cx="201168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Arc 105"/>
          <p:cNvSpPr/>
          <p:nvPr/>
        </p:nvSpPr>
        <p:spPr>
          <a:xfrm flipH="1" flipV="1">
            <a:off x="1981200" y="4572000"/>
            <a:ext cx="3657600" cy="533400"/>
          </a:xfrm>
          <a:prstGeom prst="arc">
            <a:avLst>
              <a:gd name="adj1" fmla="val 12892160"/>
              <a:gd name="adj2" fmla="val 0"/>
            </a:avLst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4334424" flipV="1">
            <a:off x="-653780" y="3138770"/>
            <a:ext cx="3862030" cy="1970887"/>
          </a:xfrm>
          <a:prstGeom prst="arc">
            <a:avLst>
              <a:gd name="adj1" fmla="val 10578586"/>
              <a:gd name="adj2" fmla="val 21351672"/>
            </a:avLst>
          </a:prstGeom>
          <a:ln w="127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/>
          <p:cNvCxnSpPr/>
          <p:nvPr/>
        </p:nvCxnSpPr>
        <p:spPr>
          <a:xfrm rot="5400000" flipH="1" flipV="1">
            <a:off x="1714500" y="3162300"/>
            <a:ext cx="5334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Arc 110"/>
          <p:cNvSpPr/>
          <p:nvPr/>
        </p:nvSpPr>
        <p:spPr>
          <a:xfrm rot="20355588">
            <a:off x="1832520" y="1087271"/>
            <a:ext cx="3040560" cy="1007762"/>
          </a:xfrm>
          <a:prstGeom prst="arc">
            <a:avLst>
              <a:gd name="adj1" fmla="val 11848450"/>
              <a:gd name="adj2" fmla="val 165887"/>
            </a:avLst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3352800" y="3482622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/>
              <a:t>The CALL: “A Paradigm Shift to a Biblical Worldview &amp; Culture”</a:t>
            </a:r>
            <a:endParaRPr lang="en-US" sz="16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6" grpId="0" animBg="1"/>
      <p:bldP spid="100" grpId="0" animBg="1"/>
      <p:bldP spid="106" grpId="0" animBg="1"/>
      <p:bldP spid="107" grpId="0" animBg="1"/>
      <p:bldP spid="111" grpId="0" animBg="1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Users\Worldwide Church\Pictures\Slide Pictures\nebula-bullets.jpg"/>
          <p:cNvPicPr>
            <a:picLocks noChangeAspect="1" noChangeArrowheads="1"/>
          </p:cNvPicPr>
          <p:nvPr/>
        </p:nvPicPr>
        <p:blipFill>
          <a:blip r:embed="rId2" cstate="print"/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 Placeholder 4"/>
          <p:cNvSpPr txBox="1">
            <a:spLocks/>
          </p:cNvSpPr>
          <p:nvPr/>
        </p:nvSpPr>
        <p:spPr>
          <a:xfrm>
            <a:off x="457200" y="1243012"/>
            <a:ext cx="7391400" cy="738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 Stage 1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62000" y="2155825"/>
            <a:ext cx="7620000" cy="3101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>Examine: 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>	</a:t>
            </a:r>
            <a:r>
              <a:rPr kumimoji="0" lang="en-US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>What kind of churches; what kind of disciples do we have?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Caslon Pro Bol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Worldwide Church\Pictures\Slide Pictures\nebula-bullets.jpg"/>
          <p:cNvPicPr>
            <a:picLocks noChangeAspect="1" noChangeArrowheads="1"/>
          </p:cNvPicPr>
          <p:nvPr/>
        </p:nvPicPr>
        <p:blipFill>
          <a:blip r:embed="rId2" cstate="print"/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304800" y="914400"/>
            <a:ext cx="7772400" cy="74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 Stage 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667000"/>
            <a:ext cx="7772400" cy="3025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>A vision for the church, a vision for the disciples: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>	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>* Vision conferences on worldview</a:t>
            </a:r>
            <a:r>
              <a:rPr kumimoji="0" lang="en-US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>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>and development and </a:t>
            </a:r>
            <a:r>
              <a:rPr kumimoji="0" 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>wholistic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Caslon Pro Bold" pitchFamily="18" charset="0"/>
                <a:ea typeface="+mj-ea"/>
                <a:cs typeface="+mj-cs"/>
              </a:rPr>
              <a:t> ministry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Caslon Pro Bol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Worldwide Church\Pictures\Slide Pictures\nebula-bullets.jpg"/>
          <p:cNvPicPr>
            <a:picLocks noChangeAspect="1" noChangeArrowheads="1"/>
          </p:cNvPicPr>
          <p:nvPr/>
        </p:nvPicPr>
        <p:blipFill>
          <a:blip r:embed="rId2" cstate="print"/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 txBox="1">
            <a:spLocks/>
          </p:cNvSpPr>
          <p:nvPr/>
        </p:nvSpPr>
        <p:spPr>
          <a:xfrm>
            <a:off x="533400" y="1231900"/>
            <a:ext cx="7772400" cy="74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n-ea"/>
                <a:cs typeface="+mn-cs"/>
              </a:rPr>
              <a:t> Stage 3    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 Bold" pitchFamily="18" charset="0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74713" y="2460625"/>
            <a:ext cx="8116887" cy="355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Training of trainers:</a:t>
            </a:r>
            <a:b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	Raising up advocates for “DNA”</a:t>
            </a:r>
            <a:b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	* </a:t>
            </a:r>
            <a:r>
              <a:rPr kumimoji="0" lang="en-US" sz="3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Training to be done by DNA</a:t>
            </a:r>
            <a:br>
              <a:rPr kumimoji="0" lang="en-US" sz="3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3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              qualified trainers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 Bol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Worldwide Church\Pictures\Slide Pictures\nebula-bullets.jpg"/>
          <p:cNvPicPr>
            <a:picLocks noChangeAspect="1" noChangeArrowheads="1"/>
          </p:cNvPicPr>
          <p:nvPr/>
        </p:nvPicPr>
        <p:blipFill>
          <a:blip r:embed="rId2" cstate="print"/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 txBox="1">
            <a:spLocks/>
          </p:cNvSpPr>
          <p:nvPr/>
        </p:nvSpPr>
        <p:spPr>
          <a:xfrm>
            <a:off x="457200" y="1155700"/>
            <a:ext cx="7772400" cy="74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n-ea"/>
                <a:cs typeface="+mn-cs"/>
              </a:rPr>
              <a:t> Stage 4 A (Church Track)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 Bold" pitchFamily="18" charset="0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308225"/>
            <a:ext cx="8116887" cy="4168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Teaching the church to become 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wholistic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” in its ministry: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	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BASICS  (Beginning Discipleship)</a:t>
            </a:r>
            <a:b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	LDTP 1 (Leadership Training  for 			the Church)</a:t>
            </a:r>
            <a:b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	LDTP 2 (Leadership Training for 			Leaders)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 Bol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Worldwide Church\Pictures\Slide Pictures\nebula-bullets.jpg"/>
          <p:cNvPicPr>
            <a:picLocks noChangeAspect="1" noChangeArrowheads="1"/>
          </p:cNvPicPr>
          <p:nvPr/>
        </p:nvPicPr>
        <p:blipFill>
          <a:blip r:embed="rId2" cstate="print"/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 txBox="1">
            <a:spLocks/>
          </p:cNvSpPr>
          <p:nvPr/>
        </p:nvSpPr>
        <p:spPr>
          <a:xfrm>
            <a:off x="457200" y="1155700"/>
            <a:ext cx="7772400" cy="67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n-ea"/>
                <a:cs typeface="+mn-cs"/>
              </a:rPr>
              <a:t> Stage 5 A (Church Track)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 Bold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416076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dobe Caslon Pro Bold" pitchFamily="18" charset="0"/>
              </a:rPr>
              <a:t>Seed Projects: Planning and  </a:t>
            </a:r>
            <a:br>
              <a:rPr lang="en-US" sz="3600" dirty="0" smtClean="0">
                <a:latin typeface="Adobe Caslon Pro Bold" pitchFamily="18" charset="0"/>
              </a:rPr>
            </a:br>
            <a:r>
              <a:rPr lang="en-US" sz="3600" dirty="0" smtClean="0">
                <a:latin typeface="Adobe Caslon Pro Bold" pitchFamily="18" charset="0"/>
              </a:rPr>
              <a:t>     Implementation</a:t>
            </a:r>
            <a:br>
              <a:rPr lang="en-US" sz="3600" dirty="0" smtClean="0">
                <a:latin typeface="Adobe Caslon Pro Bold" pitchFamily="18" charset="0"/>
              </a:rPr>
            </a:br>
            <a:r>
              <a:rPr lang="en-US" sz="3600" dirty="0" smtClean="0">
                <a:latin typeface="Adobe Caslon Pro Bold" pitchFamily="18" charset="0"/>
              </a:rPr>
              <a:t>	</a:t>
            </a:r>
            <a:r>
              <a:rPr lang="en-US" sz="3600" i="1" dirty="0" smtClean="0">
                <a:latin typeface="Adobe Caslon Pro Bold" pitchFamily="18" charset="0"/>
              </a:rPr>
              <a:t>* Application of ministry by 			the 	church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4648200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Adobe Caslon Pro Bold" pitchFamily="18" charset="0"/>
              </a:rPr>
              <a:t>* Introduction to community  </a:t>
            </a:r>
          </a:p>
          <a:p>
            <a:r>
              <a:rPr lang="en-US" sz="3600" i="1" dirty="0" smtClean="0">
                <a:latin typeface="Adobe Caslon Pro Bold" pitchFamily="18" charset="0"/>
              </a:rPr>
              <a:t>  	development and 	transformation (course)</a:t>
            </a:r>
            <a:endParaRPr lang="en-US" sz="3600" i="1" dirty="0">
              <a:latin typeface="Adobe Caslon Pro Bold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Worldwide Church\Pictures\Slide Pictures\nebula-bullets.jpg"/>
          <p:cNvPicPr>
            <a:picLocks noChangeAspect="1" noChangeArrowheads="1"/>
          </p:cNvPicPr>
          <p:nvPr/>
        </p:nvPicPr>
        <p:blipFill>
          <a:blip r:embed="rId2" cstate="print"/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 txBox="1">
            <a:spLocks/>
          </p:cNvSpPr>
          <p:nvPr/>
        </p:nvSpPr>
        <p:spPr>
          <a:xfrm>
            <a:off x="457200" y="1155700"/>
            <a:ext cx="7772400" cy="67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n-ea"/>
                <a:cs typeface="+mn-cs"/>
              </a:rPr>
              <a:t> Stage 6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 Bold" pitchFamily="18" charset="0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384425"/>
            <a:ext cx="7620000" cy="333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A Church that is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Wholistic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 in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Discipling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 Nations: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	*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Transforming Culture </a:t>
            </a:r>
            <a:b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	(Course)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 Bol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Worldwide Church\Pictures\Slide Pictures\nebula-bullets.jpg"/>
          <p:cNvPicPr>
            <a:picLocks noChangeAspect="1" noChangeArrowheads="1"/>
          </p:cNvPicPr>
          <p:nvPr/>
        </p:nvPicPr>
        <p:blipFill>
          <a:blip r:embed="rId2" cstate="print"/>
          <a:srcRect b="3333"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457200" y="838200"/>
            <a:ext cx="7772400" cy="67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n-ea"/>
                <a:cs typeface="+mn-cs"/>
              </a:rPr>
              <a:t> Stage 7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 Bold" pitchFamily="18" charset="0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2286000"/>
            <a:ext cx="8382000" cy="3482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Communities and Nations Transformed through the Ministry of the Church 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(as God’s agent for transformation)</a:t>
            </a:r>
            <a:b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lang="en-US" sz="3600" i="1" dirty="0" smtClean="0">
                <a:latin typeface="Adobe Caslon Pro Bold" pitchFamily="18" charset="0"/>
                <a:ea typeface="+mj-ea"/>
                <a:cs typeface="+mj-cs"/>
              </a:rPr>
              <a:t>	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* Seminar: The Great Commission,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Miller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/>
            </a:r>
            <a:b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</a:b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      	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* Seminar: Touch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Glocal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,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 pitchFamily="18" charset="0"/>
                <a:ea typeface="+mj-ea"/>
                <a:cs typeface="+mj-cs"/>
              </a:rPr>
              <a:t>Moffitt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 Bol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393</Words>
  <Application>Microsoft Office PowerPoint</Application>
  <PresentationFormat>On-screen Show (4:3)</PresentationFormat>
  <Paragraphs>87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Worldwide Church</dc:creator>
  <cp:lastModifiedBy>Scott Allen</cp:lastModifiedBy>
  <cp:revision>3</cp:revision>
  <dcterms:created xsi:type="dcterms:W3CDTF">2010-04-19T02:39:36Z</dcterms:created>
  <dcterms:modified xsi:type="dcterms:W3CDTF">2010-06-16T14:55:03Z</dcterms:modified>
</cp:coreProperties>
</file>